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Masters/slideMaster66.xml" ContentType="application/vnd.openxmlformats-officedocument.presentationml.slideMaster+xml"/>
  <Override PartName="/ppt/slideMasters/slideMaster67.xml" ContentType="application/vnd.openxmlformats-officedocument.presentationml.slideMaster+xml"/>
  <Override PartName="/ppt/slideMasters/slideMaster68.xml" ContentType="application/vnd.openxmlformats-officedocument.presentationml.slideMaster+xml"/>
  <Override PartName="/ppt/slideMasters/slideMaster69.xml" ContentType="application/vnd.openxmlformats-officedocument.presentationml.slideMaster+xml"/>
  <Override PartName="/ppt/slideMasters/slideMaster70.xml" ContentType="application/vnd.openxmlformats-officedocument.presentationml.slideMaster+xml"/>
  <Override PartName="/ppt/slideMasters/slideMaster71.xml" ContentType="application/vnd.openxmlformats-officedocument.presentationml.slideMaster+xml"/>
  <Override PartName="/ppt/slideMasters/slideMaster72.xml" ContentType="application/vnd.openxmlformats-officedocument.presentationml.slideMaster+xml"/>
  <Override PartName="/ppt/slideMasters/slideMaster73.xml" ContentType="application/vnd.openxmlformats-officedocument.presentationml.slideMaster+xml"/>
  <Override PartName="/ppt/slideMasters/slideMaster74.xml" ContentType="application/vnd.openxmlformats-officedocument.presentationml.slideMaster+xml"/>
  <Override PartName="/ppt/slideMasters/slideMaster75.xml" ContentType="application/vnd.openxmlformats-officedocument.presentationml.slideMaster+xml"/>
  <Override PartName="/ppt/slideMasters/slideMaster76.xml" ContentType="application/vnd.openxmlformats-officedocument.presentationml.slideMaster+xml"/>
  <Override PartName="/ppt/slideMasters/slideMaster77.xml" ContentType="application/vnd.openxmlformats-officedocument.presentationml.slideMaster+xml"/>
  <Override PartName="/ppt/slideMasters/slideMaster78.xml" ContentType="application/vnd.openxmlformats-officedocument.presentationml.slideMaster+xml"/>
  <Override PartName="/ppt/slideMasters/slideMaster79.xml" ContentType="application/vnd.openxmlformats-officedocument.presentationml.slideMaster+xml"/>
  <Override PartName="/ppt/slideMasters/slideMaster80.xml" ContentType="application/vnd.openxmlformats-officedocument.presentationml.slideMaster+xml"/>
  <Override PartName="/ppt/slideMasters/slideMaster81.xml" ContentType="application/vnd.openxmlformats-officedocument.presentationml.slideMaster+xml"/>
  <Override PartName="/ppt/slideMasters/slideMaster82.xml" ContentType="application/vnd.openxmlformats-officedocument.presentationml.slideMaster+xml"/>
  <Override PartName="/ppt/slideMasters/slideMaster83.xml" ContentType="application/vnd.openxmlformats-officedocument.presentationml.slideMaster+xml"/>
  <Override PartName="/ppt/slideMasters/slideMaster84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Masters/slideMaster86.xml" ContentType="application/vnd.openxmlformats-officedocument.presentationml.slideMaster+xml"/>
  <Override PartName="/ppt/slideMasters/slideMaster87.xml" ContentType="application/vnd.openxmlformats-officedocument.presentationml.slideMaster+xml"/>
  <Override PartName="/ppt/slideMasters/slideMaster8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theme/theme10.xml" ContentType="application/vnd.openxmlformats-officedocument.theme+xml"/>
  <Override PartName="/ppt/slideLayouts/slideLayout101.xml" ContentType="application/vnd.openxmlformats-officedocument.presentationml.slideLayout+xml"/>
  <Override PartName="/ppt/theme/theme11.xml" ContentType="application/vnd.openxmlformats-officedocument.theme+xml"/>
  <Override PartName="/ppt/slideLayouts/slideLayout102.xml" ContentType="application/vnd.openxmlformats-officedocument.presentationml.slideLayout+xml"/>
  <Override PartName="/ppt/theme/theme12.xml" ContentType="application/vnd.openxmlformats-officedocument.theme+xml"/>
  <Override PartName="/ppt/slideLayouts/slideLayout103.xml" ContentType="application/vnd.openxmlformats-officedocument.presentationml.slideLayout+xml"/>
  <Override PartName="/ppt/theme/theme13.xml" ContentType="application/vnd.openxmlformats-officedocument.theme+xml"/>
  <Override PartName="/ppt/slideLayouts/slideLayout104.xml" ContentType="application/vnd.openxmlformats-officedocument.presentationml.slideLayout+xml"/>
  <Override PartName="/ppt/theme/theme14.xml" ContentType="application/vnd.openxmlformats-officedocument.theme+xml"/>
  <Override PartName="/ppt/slideLayouts/slideLayout105.xml" ContentType="application/vnd.openxmlformats-officedocument.presentationml.slideLayout+xml"/>
  <Override PartName="/ppt/theme/theme15.xml" ContentType="application/vnd.openxmlformats-officedocument.theme+xml"/>
  <Override PartName="/ppt/slideLayouts/slideLayout106.xml" ContentType="application/vnd.openxmlformats-officedocument.presentationml.slideLayout+xml"/>
  <Override PartName="/ppt/theme/theme16.xml" ContentType="application/vnd.openxmlformats-officedocument.theme+xml"/>
  <Override PartName="/ppt/slideLayouts/slideLayout107.xml" ContentType="application/vnd.openxmlformats-officedocument.presentationml.slideLayout+xml"/>
  <Override PartName="/ppt/theme/theme17.xml" ContentType="application/vnd.openxmlformats-officedocument.theme+xml"/>
  <Override PartName="/ppt/slideLayouts/slideLayout108.xml" ContentType="application/vnd.openxmlformats-officedocument.presentationml.slideLayout+xml"/>
  <Override PartName="/ppt/theme/theme18.xml" ContentType="application/vnd.openxmlformats-officedocument.theme+xml"/>
  <Override PartName="/ppt/slideLayouts/slideLayout109.xml" ContentType="application/vnd.openxmlformats-officedocument.presentationml.slideLayout+xml"/>
  <Override PartName="/ppt/theme/theme19.xml" ContentType="application/vnd.openxmlformats-officedocument.theme+xml"/>
  <Override PartName="/ppt/slideLayouts/slideLayout110.xml" ContentType="application/vnd.openxmlformats-officedocument.presentationml.slideLayout+xml"/>
  <Override PartName="/ppt/theme/theme20.xml" ContentType="application/vnd.openxmlformats-officedocument.theme+xml"/>
  <Override PartName="/ppt/slideLayouts/slideLayout111.xml" ContentType="application/vnd.openxmlformats-officedocument.presentationml.slideLayout+xml"/>
  <Override PartName="/ppt/theme/theme21.xml" ContentType="application/vnd.openxmlformats-officedocument.theme+xml"/>
  <Override PartName="/ppt/slideLayouts/slideLayout112.xml" ContentType="application/vnd.openxmlformats-officedocument.presentationml.slideLayout+xml"/>
  <Override PartName="/ppt/theme/theme22.xml" ContentType="application/vnd.openxmlformats-officedocument.theme+xml"/>
  <Override PartName="/ppt/slideLayouts/slideLayout113.xml" ContentType="application/vnd.openxmlformats-officedocument.presentationml.slideLayout+xml"/>
  <Override PartName="/ppt/theme/theme23.xml" ContentType="application/vnd.openxmlformats-officedocument.theme+xml"/>
  <Override PartName="/ppt/slideLayouts/slideLayout114.xml" ContentType="application/vnd.openxmlformats-officedocument.presentationml.slideLayout+xml"/>
  <Override PartName="/ppt/theme/theme24.xml" ContentType="application/vnd.openxmlformats-officedocument.theme+xml"/>
  <Override PartName="/ppt/slideLayouts/slideLayout115.xml" ContentType="application/vnd.openxmlformats-officedocument.presentationml.slideLayout+xml"/>
  <Override PartName="/ppt/theme/theme25.xml" ContentType="application/vnd.openxmlformats-officedocument.theme+xml"/>
  <Override PartName="/ppt/slideLayouts/slideLayout116.xml" ContentType="application/vnd.openxmlformats-officedocument.presentationml.slideLayout+xml"/>
  <Override PartName="/ppt/theme/theme26.xml" ContentType="application/vnd.openxmlformats-officedocument.theme+xml"/>
  <Override PartName="/ppt/slideLayouts/slideLayout117.xml" ContentType="application/vnd.openxmlformats-officedocument.presentationml.slideLayout+xml"/>
  <Override PartName="/ppt/theme/theme27.xml" ContentType="application/vnd.openxmlformats-officedocument.theme+xml"/>
  <Override PartName="/ppt/slideLayouts/slideLayout118.xml" ContentType="application/vnd.openxmlformats-officedocument.presentationml.slideLayout+xml"/>
  <Override PartName="/ppt/theme/theme28.xml" ContentType="application/vnd.openxmlformats-officedocument.theme+xml"/>
  <Override PartName="/ppt/slideLayouts/slideLayout119.xml" ContentType="application/vnd.openxmlformats-officedocument.presentationml.slideLayout+xml"/>
  <Override PartName="/ppt/theme/theme29.xml" ContentType="application/vnd.openxmlformats-officedocument.theme+xml"/>
  <Override PartName="/ppt/theme/theme30.xml" ContentType="application/vnd.openxmlformats-officedocument.theme+xml"/>
  <Override PartName="/ppt/slideLayouts/slideLayout120.xml" ContentType="application/vnd.openxmlformats-officedocument.presentationml.slideLayout+xml"/>
  <Override PartName="/ppt/theme/theme31.xml" ContentType="application/vnd.openxmlformats-officedocument.theme+xml"/>
  <Override PartName="/ppt/slideLayouts/slideLayout121.xml" ContentType="application/vnd.openxmlformats-officedocument.presentationml.slideLayout+xml"/>
  <Override PartName="/ppt/theme/theme32.xml" ContentType="application/vnd.openxmlformats-officedocument.theme+xml"/>
  <Override PartName="/ppt/slideLayouts/slideLayout122.xml" ContentType="application/vnd.openxmlformats-officedocument.presentationml.slideLayout+xml"/>
  <Override PartName="/ppt/theme/theme33.xml" ContentType="application/vnd.openxmlformats-officedocument.theme+xml"/>
  <Override PartName="/ppt/slideLayouts/slideLayout123.xml" ContentType="application/vnd.openxmlformats-officedocument.presentationml.slideLayout+xml"/>
  <Override PartName="/ppt/theme/theme34.xml" ContentType="application/vnd.openxmlformats-officedocument.theme+xml"/>
  <Override PartName="/ppt/slideLayouts/slideLayout124.xml" ContentType="application/vnd.openxmlformats-officedocument.presentationml.slideLayout+xml"/>
  <Override PartName="/ppt/theme/theme35.xml" ContentType="application/vnd.openxmlformats-officedocument.theme+xml"/>
  <Override PartName="/ppt/slideLayouts/slideLayout125.xml" ContentType="application/vnd.openxmlformats-officedocument.presentationml.slideLayout+xml"/>
  <Override PartName="/ppt/theme/theme36.xml" ContentType="application/vnd.openxmlformats-officedocument.theme+xml"/>
  <Override PartName="/ppt/slideLayouts/slideLayout126.xml" ContentType="application/vnd.openxmlformats-officedocument.presentationml.slideLayout+xml"/>
  <Override PartName="/ppt/theme/theme37.xml" ContentType="application/vnd.openxmlformats-officedocument.theme+xml"/>
  <Override PartName="/ppt/slideLayouts/slideLayout127.xml" ContentType="application/vnd.openxmlformats-officedocument.presentationml.slideLayout+xml"/>
  <Override PartName="/ppt/theme/theme38.xml" ContentType="application/vnd.openxmlformats-officedocument.theme+xml"/>
  <Override PartName="/ppt/slideLayouts/slideLayout128.xml" ContentType="application/vnd.openxmlformats-officedocument.presentationml.slideLayout+xml"/>
  <Override PartName="/ppt/theme/theme39.xml" ContentType="application/vnd.openxmlformats-officedocument.theme+xml"/>
  <Override PartName="/ppt/slideLayouts/slideLayout129.xml" ContentType="application/vnd.openxmlformats-officedocument.presentationml.slideLayout+xml"/>
  <Override PartName="/ppt/theme/theme40.xml" ContentType="application/vnd.openxmlformats-officedocument.theme+xml"/>
  <Override PartName="/ppt/slideLayouts/slideLayout130.xml" ContentType="application/vnd.openxmlformats-officedocument.presentationml.slideLayout+xml"/>
  <Override PartName="/ppt/theme/theme41.xml" ContentType="application/vnd.openxmlformats-officedocument.theme+xml"/>
  <Override PartName="/ppt/slideLayouts/slideLayout131.xml" ContentType="application/vnd.openxmlformats-officedocument.presentationml.slideLayout+xml"/>
  <Override PartName="/ppt/theme/theme42.xml" ContentType="application/vnd.openxmlformats-officedocument.theme+xml"/>
  <Override PartName="/ppt/theme/theme43.xml" ContentType="application/vnd.openxmlformats-officedocument.theme+xml"/>
  <Override PartName="/ppt/slideLayouts/slideLayout132.xml" ContentType="application/vnd.openxmlformats-officedocument.presentationml.slideLayout+xml"/>
  <Override PartName="/ppt/theme/theme44.xml" ContentType="application/vnd.openxmlformats-officedocument.theme+xml"/>
  <Override PartName="/ppt/slideLayouts/slideLayout133.xml" ContentType="application/vnd.openxmlformats-officedocument.presentationml.slideLayout+xml"/>
  <Override PartName="/ppt/theme/theme45.xml" ContentType="application/vnd.openxmlformats-officedocument.theme+xml"/>
  <Override PartName="/ppt/slideLayouts/slideLayout134.xml" ContentType="application/vnd.openxmlformats-officedocument.presentationml.slideLayout+xml"/>
  <Override PartName="/ppt/theme/theme46.xml" ContentType="application/vnd.openxmlformats-officedocument.theme+xml"/>
  <Override PartName="/ppt/slideLayouts/slideLayout135.xml" ContentType="application/vnd.openxmlformats-officedocument.presentationml.slideLayout+xml"/>
  <Override PartName="/ppt/theme/theme47.xml" ContentType="application/vnd.openxmlformats-officedocument.theme+xml"/>
  <Override PartName="/ppt/slideLayouts/slideLayout136.xml" ContentType="application/vnd.openxmlformats-officedocument.presentationml.slideLayout+xml"/>
  <Override PartName="/ppt/theme/theme48.xml" ContentType="application/vnd.openxmlformats-officedocument.theme+xml"/>
  <Override PartName="/ppt/slideLayouts/slideLayout137.xml" ContentType="application/vnd.openxmlformats-officedocument.presentationml.slideLayout+xml"/>
  <Override PartName="/ppt/theme/theme49.xml" ContentType="application/vnd.openxmlformats-officedocument.theme+xml"/>
  <Override PartName="/ppt/slideLayouts/slideLayout138.xml" ContentType="application/vnd.openxmlformats-officedocument.presentationml.slideLayout+xml"/>
  <Override PartName="/ppt/theme/theme50.xml" ContentType="application/vnd.openxmlformats-officedocument.theme+xml"/>
  <Override PartName="/ppt/slideLayouts/slideLayout139.xml" ContentType="application/vnd.openxmlformats-officedocument.presentationml.slideLayout+xml"/>
  <Override PartName="/ppt/theme/theme51.xml" ContentType="application/vnd.openxmlformats-officedocument.theme+xml"/>
  <Override PartName="/ppt/slideLayouts/slideLayout140.xml" ContentType="application/vnd.openxmlformats-officedocument.presentationml.slideLayout+xml"/>
  <Override PartName="/ppt/theme/theme52.xml" ContentType="application/vnd.openxmlformats-officedocument.theme+xml"/>
  <Override PartName="/ppt/slideLayouts/slideLayout141.xml" ContentType="application/vnd.openxmlformats-officedocument.presentationml.slideLayout+xml"/>
  <Override PartName="/ppt/theme/theme53.xml" ContentType="application/vnd.openxmlformats-officedocument.theme+xml"/>
  <Override PartName="/ppt/slideLayouts/slideLayout142.xml" ContentType="application/vnd.openxmlformats-officedocument.presentationml.slideLayout+xml"/>
  <Override PartName="/ppt/theme/theme54.xml" ContentType="application/vnd.openxmlformats-officedocument.theme+xml"/>
  <Override PartName="/ppt/slideLayouts/slideLayout143.xml" ContentType="application/vnd.openxmlformats-officedocument.presentationml.slideLayout+xml"/>
  <Override PartName="/ppt/theme/theme55.xml" ContentType="application/vnd.openxmlformats-officedocument.theme+xml"/>
  <Override PartName="/ppt/slideLayouts/slideLayout144.xml" ContentType="application/vnd.openxmlformats-officedocument.presentationml.slideLayout+xml"/>
  <Override PartName="/ppt/theme/theme56.xml" ContentType="application/vnd.openxmlformats-officedocument.theme+xml"/>
  <Override PartName="/ppt/slideLayouts/slideLayout145.xml" ContentType="application/vnd.openxmlformats-officedocument.presentationml.slideLayout+xml"/>
  <Override PartName="/ppt/theme/theme57.xml" ContentType="application/vnd.openxmlformats-officedocument.theme+xml"/>
  <Override PartName="/ppt/slideLayouts/slideLayout146.xml" ContentType="application/vnd.openxmlformats-officedocument.presentationml.slideLayout+xml"/>
  <Override PartName="/ppt/theme/theme58.xml" ContentType="application/vnd.openxmlformats-officedocument.theme+xml"/>
  <Override PartName="/ppt/slideLayouts/slideLayout147.xml" ContentType="application/vnd.openxmlformats-officedocument.presentationml.slideLayout+xml"/>
  <Override PartName="/ppt/theme/theme59.xml" ContentType="application/vnd.openxmlformats-officedocument.theme+xml"/>
  <Override PartName="/ppt/slideLayouts/slideLayout148.xml" ContentType="application/vnd.openxmlformats-officedocument.presentationml.slideLayout+xml"/>
  <Override PartName="/ppt/theme/theme60.xml" ContentType="application/vnd.openxmlformats-officedocument.theme+xml"/>
  <Override PartName="/ppt/slideLayouts/slideLayout149.xml" ContentType="application/vnd.openxmlformats-officedocument.presentationml.slideLayout+xml"/>
  <Override PartName="/ppt/theme/theme61.xml" ContentType="application/vnd.openxmlformats-officedocument.theme+xml"/>
  <Override PartName="/ppt/slideLayouts/slideLayout150.xml" ContentType="application/vnd.openxmlformats-officedocument.presentationml.slideLayout+xml"/>
  <Override PartName="/ppt/theme/theme62.xml" ContentType="application/vnd.openxmlformats-officedocument.theme+xml"/>
  <Override PartName="/ppt/slideLayouts/slideLayout151.xml" ContentType="application/vnd.openxmlformats-officedocument.presentationml.slideLayout+xml"/>
  <Override PartName="/ppt/theme/theme63.xml" ContentType="application/vnd.openxmlformats-officedocument.theme+xml"/>
  <Override PartName="/ppt/slideLayouts/slideLayout152.xml" ContentType="application/vnd.openxmlformats-officedocument.presentationml.slideLayout+xml"/>
  <Override PartName="/ppt/theme/theme64.xml" ContentType="application/vnd.openxmlformats-officedocument.theme+xml"/>
  <Override PartName="/ppt/slideLayouts/slideLayout153.xml" ContentType="application/vnd.openxmlformats-officedocument.presentationml.slideLayout+xml"/>
  <Override PartName="/ppt/theme/theme65.xml" ContentType="application/vnd.openxmlformats-officedocument.theme+xml"/>
  <Override PartName="/ppt/slideLayouts/slideLayout154.xml" ContentType="application/vnd.openxmlformats-officedocument.presentationml.slideLayout+xml"/>
  <Override PartName="/ppt/theme/theme66.xml" ContentType="application/vnd.openxmlformats-officedocument.theme+xml"/>
  <Override PartName="/ppt/slideLayouts/slideLayout155.xml" ContentType="application/vnd.openxmlformats-officedocument.presentationml.slideLayout+xml"/>
  <Override PartName="/ppt/theme/theme67.xml" ContentType="application/vnd.openxmlformats-officedocument.theme+xml"/>
  <Override PartName="/ppt/slideLayouts/slideLayout156.xml" ContentType="application/vnd.openxmlformats-officedocument.presentationml.slideLayout+xml"/>
  <Override PartName="/ppt/theme/theme68.xml" ContentType="application/vnd.openxmlformats-officedocument.theme+xml"/>
  <Override PartName="/ppt/slideLayouts/slideLayout157.xml" ContentType="application/vnd.openxmlformats-officedocument.presentationml.slideLayout+xml"/>
  <Override PartName="/ppt/theme/theme69.xml" ContentType="application/vnd.openxmlformats-officedocument.theme+xml"/>
  <Override PartName="/ppt/slideLayouts/slideLayout158.xml" ContentType="application/vnd.openxmlformats-officedocument.presentationml.slideLayout+xml"/>
  <Override PartName="/ppt/theme/theme70.xml" ContentType="application/vnd.openxmlformats-officedocument.theme+xml"/>
  <Override PartName="/ppt/slideLayouts/slideLayout159.xml" ContentType="application/vnd.openxmlformats-officedocument.presentationml.slideLayout+xml"/>
  <Override PartName="/ppt/theme/theme71.xml" ContentType="application/vnd.openxmlformats-officedocument.theme+xml"/>
  <Override PartName="/ppt/slideLayouts/slideLayout160.xml" ContentType="application/vnd.openxmlformats-officedocument.presentationml.slideLayout+xml"/>
  <Override PartName="/ppt/theme/theme72.xml" ContentType="application/vnd.openxmlformats-officedocument.theme+xml"/>
  <Override PartName="/ppt/slideLayouts/slideLayout161.xml" ContentType="application/vnd.openxmlformats-officedocument.presentationml.slideLayout+xml"/>
  <Override PartName="/ppt/theme/theme73.xml" ContentType="application/vnd.openxmlformats-officedocument.theme+xml"/>
  <Override PartName="/ppt/slideLayouts/slideLayout162.xml" ContentType="application/vnd.openxmlformats-officedocument.presentationml.slideLayout+xml"/>
  <Override PartName="/ppt/theme/theme74.xml" ContentType="application/vnd.openxmlformats-officedocument.theme+xml"/>
  <Override PartName="/ppt/slideLayouts/slideLayout163.xml" ContentType="application/vnd.openxmlformats-officedocument.presentationml.slideLayout+xml"/>
  <Override PartName="/ppt/theme/theme75.xml" ContentType="application/vnd.openxmlformats-officedocument.theme+xml"/>
  <Override PartName="/ppt/slideLayouts/slideLayout164.xml" ContentType="application/vnd.openxmlformats-officedocument.presentationml.slideLayout+xml"/>
  <Override PartName="/ppt/theme/theme76.xml" ContentType="application/vnd.openxmlformats-officedocument.theme+xml"/>
  <Override PartName="/ppt/slideLayouts/slideLayout165.xml" ContentType="application/vnd.openxmlformats-officedocument.presentationml.slideLayout+xml"/>
  <Override PartName="/ppt/theme/theme77.xml" ContentType="application/vnd.openxmlformats-officedocument.theme+xml"/>
  <Override PartName="/ppt/theme/theme78.xml" ContentType="application/vnd.openxmlformats-officedocument.theme+xml"/>
  <Override PartName="/ppt/theme/theme79.xml" ContentType="application/vnd.openxmlformats-officedocument.theme+xml"/>
  <Override PartName="/ppt/slideLayouts/slideLayout166.xml" ContentType="application/vnd.openxmlformats-officedocument.presentationml.slideLayout+xml"/>
  <Override PartName="/ppt/theme/theme80.xml" ContentType="application/vnd.openxmlformats-officedocument.theme+xml"/>
  <Override PartName="/ppt/slideLayouts/slideLayout167.xml" ContentType="application/vnd.openxmlformats-officedocument.presentationml.slideLayout+xml"/>
  <Override PartName="/ppt/theme/theme81.xml" ContentType="application/vnd.openxmlformats-officedocument.theme+xml"/>
  <Override PartName="/ppt/slideLayouts/slideLayout168.xml" ContentType="application/vnd.openxmlformats-officedocument.presentationml.slideLayout+xml"/>
  <Override PartName="/ppt/theme/theme82.xml" ContentType="application/vnd.openxmlformats-officedocument.theme+xml"/>
  <Override PartName="/ppt/theme/theme83.xml" ContentType="application/vnd.openxmlformats-officedocument.theme+xml"/>
  <Override PartName="/ppt/slideLayouts/slideLayout169.xml" ContentType="application/vnd.openxmlformats-officedocument.presentationml.slideLayout+xml"/>
  <Override PartName="/ppt/theme/theme84.xml" ContentType="application/vnd.openxmlformats-officedocument.theme+xml"/>
  <Override PartName="/ppt/slideLayouts/slideLayout170.xml" ContentType="application/vnd.openxmlformats-officedocument.presentationml.slideLayout+xml"/>
  <Override PartName="/ppt/theme/theme85.xml" ContentType="application/vnd.openxmlformats-officedocument.theme+xml"/>
  <Override PartName="/ppt/slideLayouts/slideLayout171.xml" ContentType="application/vnd.openxmlformats-officedocument.presentationml.slideLayout+xml"/>
  <Override PartName="/ppt/theme/theme86.xml" ContentType="application/vnd.openxmlformats-officedocument.theme+xml"/>
  <Override PartName="/ppt/slideLayouts/slideLayout172.xml" ContentType="application/vnd.openxmlformats-officedocument.presentationml.slideLayout+xml"/>
  <Override PartName="/ppt/theme/theme87.xml" ContentType="application/vnd.openxmlformats-officedocument.theme+xml"/>
  <Override PartName="/ppt/slideLayouts/slideLayout173.xml" ContentType="application/vnd.openxmlformats-officedocument.presentationml.slideLayout+xml"/>
  <Override PartName="/ppt/theme/theme88.xml" ContentType="application/vnd.openxmlformats-officedocument.theme+xml"/>
  <Override PartName="/ppt/theme/theme89.xml" ContentType="application/vnd.openxmlformats-officedocument.theme+xml"/>
  <Override PartName="/ppt/theme/theme9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7" r:id="rId1"/>
    <p:sldMasterId id="2147483819" r:id="rId2"/>
    <p:sldMasterId id="2147483831" r:id="rId3"/>
    <p:sldMasterId id="2147483843" r:id="rId4"/>
    <p:sldMasterId id="2147483855" r:id="rId5"/>
    <p:sldMasterId id="2147483867" r:id="rId6"/>
    <p:sldMasterId id="2147483879" r:id="rId7"/>
    <p:sldMasterId id="2147483891" r:id="rId8"/>
    <p:sldMasterId id="2147483903" r:id="rId9"/>
    <p:sldMasterId id="2147483915" r:id="rId10"/>
    <p:sldMasterId id="2147483917" r:id="rId11"/>
    <p:sldMasterId id="2147483919" r:id="rId12"/>
    <p:sldMasterId id="2147483921" r:id="rId13"/>
    <p:sldMasterId id="2147483923" r:id="rId14"/>
    <p:sldMasterId id="2147483925" r:id="rId15"/>
    <p:sldMasterId id="2147483927" r:id="rId16"/>
    <p:sldMasterId id="2147483929" r:id="rId17"/>
    <p:sldMasterId id="2147483931" r:id="rId18"/>
    <p:sldMasterId id="2147483933" r:id="rId19"/>
    <p:sldMasterId id="2147483935" r:id="rId20"/>
    <p:sldMasterId id="2147483937" r:id="rId21"/>
    <p:sldMasterId id="2147483939" r:id="rId22"/>
    <p:sldMasterId id="2147483941" r:id="rId23"/>
    <p:sldMasterId id="2147483943" r:id="rId24"/>
    <p:sldMasterId id="2147483945" r:id="rId25"/>
    <p:sldMasterId id="2147483947" r:id="rId26"/>
    <p:sldMasterId id="2147483949" r:id="rId27"/>
    <p:sldMasterId id="2147483951" r:id="rId28"/>
    <p:sldMasterId id="2147483953" r:id="rId29"/>
    <p:sldMasterId id="2147483955" r:id="rId30"/>
    <p:sldMasterId id="2147483957" r:id="rId31"/>
    <p:sldMasterId id="2147483959" r:id="rId32"/>
    <p:sldMasterId id="2147483961" r:id="rId33"/>
    <p:sldMasterId id="2147483963" r:id="rId34"/>
    <p:sldMasterId id="2147483965" r:id="rId35"/>
    <p:sldMasterId id="2147483967" r:id="rId36"/>
    <p:sldMasterId id="2147483969" r:id="rId37"/>
    <p:sldMasterId id="2147483971" r:id="rId38"/>
    <p:sldMasterId id="2147483973" r:id="rId39"/>
    <p:sldMasterId id="2147483975" r:id="rId40"/>
    <p:sldMasterId id="2147483977" r:id="rId41"/>
    <p:sldMasterId id="2147483979" r:id="rId42"/>
    <p:sldMasterId id="2147483981" r:id="rId43"/>
    <p:sldMasterId id="2147483983" r:id="rId44"/>
    <p:sldMasterId id="2147483985" r:id="rId45"/>
    <p:sldMasterId id="2147483987" r:id="rId46"/>
    <p:sldMasterId id="2147483989" r:id="rId47"/>
    <p:sldMasterId id="2147483991" r:id="rId48"/>
    <p:sldMasterId id="2147483993" r:id="rId49"/>
    <p:sldMasterId id="2147483995" r:id="rId50"/>
    <p:sldMasterId id="2147483997" r:id="rId51"/>
    <p:sldMasterId id="2147483999" r:id="rId52"/>
    <p:sldMasterId id="2147484001" r:id="rId53"/>
    <p:sldMasterId id="2147484003" r:id="rId54"/>
    <p:sldMasterId id="2147484005" r:id="rId55"/>
    <p:sldMasterId id="2147484007" r:id="rId56"/>
    <p:sldMasterId id="2147484009" r:id="rId57"/>
    <p:sldMasterId id="2147484011" r:id="rId58"/>
    <p:sldMasterId id="2147484013" r:id="rId59"/>
    <p:sldMasterId id="2147484015" r:id="rId60"/>
    <p:sldMasterId id="2147484017" r:id="rId61"/>
    <p:sldMasterId id="2147484019" r:id="rId62"/>
    <p:sldMasterId id="2147484021" r:id="rId63"/>
    <p:sldMasterId id="2147484023" r:id="rId64"/>
    <p:sldMasterId id="2147484025" r:id="rId65"/>
    <p:sldMasterId id="2147484027" r:id="rId66"/>
    <p:sldMasterId id="2147484029" r:id="rId67"/>
    <p:sldMasterId id="2147484031" r:id="rId68"/>
    <p:sldMasterId id="2147484033" r:id="rId69"/>
    <p:sldMasterId id="2147484035" r:id="rId70"/>
    <p:sldMasterId id="2147484037" r:id="rId71"/>
    <p:sldMasterId id="2147484039" r:id="rId72"/>
    <p:sldMasterId id="2147484041" r:id="rId73"/>
    <p:sldMasterId id="2147484043" r:id="rId74"/>
    <p:sldMasterId id="2147484045" r:id="rId75"/>
    <p:sldMasterId id="2147484047" r:id="rId76"/>
    <p:sldMasterId id="2147484049" r:id="rId77"/>
    <p:sldMasterId id="2147484051" r:id="rId78"/>
    <p:sldMasterId id="2147484052" r:id="rId79"/>
    <p:sldMasterId id="2147484054" r:id="rId80"/>
    <p:sldMasterId id="2147484056" r:id="rId81"/>
    <p:sldMasterId id="2147484058" r:id="rId82"/>
    <p:sldMasterId id="2147484060" r:id="rId83"/>
    <p:sldMasterId id="2147484062" r:id="rId84"/>
    <p:sldMasterId id="2147484064" r:id="rId85"/>
    <p:sldMasterId id="2147484066" r:id="rId86"/>
    <p:sldMasterId id="2147484068" r:id="rId87"/>
    <p:sldMasterId id="2147484070" r:id="rId88"/>
  </p:sldMasterIdLst>
  <p:notesMasterIdLst>
    <p:notesMasterId r:id="rId169"/>
  </p:notesMasterIdLst>
  <p:handoutMasterIdLst>
    <p:handoutMasterId r:id="rId170"/>
  </p:handoutMasterIdLst>
  <p:sldIdLst>
    <p:sldId id="261" r:id="rId89"/>
    <p:sldId id="259" r:id="rId90"/>
    <p:sldId id="262" r:id="rId91"/>
    <p:sldId id="264" r:id="rId92"/>
    <p:sldId id="267" r:id="rId93"/>
    <p:sldId id="347" r:id="rId94"/>
    <p:sldId id="348" r:id="rId95"/>
    <p:sldId id="349" r:id="rId96"/>
    <p:sldId id="351" r:id="rId97"/>
    <p:sldId id="352" r:id="rId98"/>
    <p:sldId id="353" r:id="rId99"/>
    <p:sldId id="354" r:id="rId100"/>
    <p:sldId id="355" r:id="rId101"/>
    <p:sldId id="278" r:id="rId102"/>
    <p:sldId id="279" r:id="rId103"/>
    <p:sldId id="280" r:id="rId104"/>
    <p:sldId id="281" r:id="rId105"/>
    <p:sldId id="282" r:id="rId106"/>
    <p:sldId id="283" r:id="rId107"/>
    <p:sldId id="284" r:id="rId108"/>
    <p:sldId id="285" r:id="rId109"/>
    <p:sldId id="286" r:id="rId110"/>
    <p:sldId id="287" r:id="rId111"/>
    <p:sldId id="288" r:id="rId112"/>
    <p:sldId id="289" r:id="rId113"/>
    <p:sldId id="290" r:id="rId114"/>
    <p:sldId id="291" r:id="rId115"/>
    <p:sldId id="292" r:id="rId116"/>
    <p:sldId id="293" r:id="rId117"/>
    <p:sldId id="294" r:id="rId118"/>
    <p:sldId id="295" r:id="rId119"/>
    <p:sldId id="296" r:id="rId120"/>
    <p:sldId id="297" r:id="rId121"/>
    <p:sldId id="357" r:id="rId122"/>
    <p:sldId id="299" r:id="rId123"/>
    <p:sldId id="300" r:id="rId124"/>
    <p:sldId id="301" r:id="rId125"/>
    <p:sldId id="302" r:id="rId126"/>
    <p:sldId id="303" r:id="rId127"/>
    <p:sldId id="304" r:id="rId128"/>
    <p:sldId id="305" r:id="rId129"/>
    <p:sldId id="306" r:id="rId130"/>
    <p:sldId id="307" r:id="rId131"/>
    <p:sldId id="308" r:id="rId132"/>
    <p:sldId id="309" r:id="rId133"/>
    <p:sldId id="310" r:id="rId134"/>
    <p:sldId id="312" r:id="rId135"/>
    <p:sldId id="313" r:id="rId136"/>
    <p:sldId id="314" r:id="rId137"/>
    <p:sldId id="315" r:id="rId138"/>
    <p:sldId id="316" r:id="rId139"/>
    <p:sldId id="317" r:id="rId140"/>
    <p:sldId id="318" r:id="rId141"/>
    <p:sldId id="319" r:id="rId142"/>
    <p:sldId id="320" r:id="rId143"/>
    <p:sldId id="356" r:id="rId144"/>
    <p:sldId id="322" r:id="rId145"/>
    <p:sldId id="323" r:id="rId146"/>
    <p:sldId id="324" r:id="rId147"/>
    <p:sldId id="325" r:id="rId148"/>
    <p:sldId id="326" r:id="rId149"/>
    <p:sldId id="327" r:id="rId150"/>
    <p:sldId id="328" r:id="rId151"/>
    <p:sldId id="329" r:id="rId152"/>
    <p:sldId id="330" r:id="rId153"/>
    <p:sldId id="331" r:id="rId154"/>
    <p:sldId id="332" r:id="rId155"/>
    <p:sldId id="333" r:id="rId156"/>
    <p:sldId id="334" r:id="rId157"/>
    <p:sldId id="335" r:id="rId158"/>
    <p:sldId id="336" r:id="rId159"/>
    <p:sldId id="337" r:id="rId160"/>
    <p:sldId id="338" r:id="rId161"/>
    <p:sldId id="339" r:id="rId162"/>
    <p:sldId id="340" r:id="rId163"/>
    <p:sldId id="341" r:id="rId164"/>
    <p:sldId id="342" r:id="rId165"/>
    <p:sldId id="343" r:id="rId166"/>
    <p:sldId id="344" r:id="rId167"/>
    <p:sldId id="345" r:id="rId168"/>
  </p:sldIdLst>
  <p:sldSz cx="10688638" cy="7562850"/>
  <p:notesSz cx="6797675" cy="9928225"/>
  <p:custShowLst>
    <p:custShow name="Tilpasset fremvisning 1" id="0">
      <p:sldLst/>
    </p:custShow>
  </p:custShowLst>
  <p:defaultTextStyle>
    <a:defPPr>
      <a:defRPr lang="nb-NO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DA5"/>
    <a:srgbClr val="18B6D6"/>
    <a:srgbClr val="159CB7"/>
    <a:srgbClr val="086B8E"/>
    <a:srgbClr val="1786AD"/>
    <a:srgbClr val="918001"/>
    <a:srgbClr val="C2AB02"/>
    <a:srgbClr val="FBDD03"/>
    <a:srgbClr val="D3C007"/>
    <a:srgbClr val="0ABA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4" autoAdjust="0"/>
    <p:restoredTop sz="76693" autoAdjust="0"/>
  </p:normalViewPr>
  <p:slideViewPr>
    <p:cSldViewPr snapToGrid="0" snapToObjects="1">
      <p:cViewPr>
        <p:scale>
          <a:sx n="70" d="100"/>
          <a:sy n="70" d="100"/>
        </p:scale>
        <p:origin x="-1368" y="-42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117" Type="http://schemas.openxmlformats.org/officeDocument/2006/relationships/slide" Target="slides/slide29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63" Type="http://schemas.openxmlformats.org/officeDocument/2006/relationships/slideMaster" Target="slideMasters/slideMaster63.xml"/><Relationship Id="rId68" Type="http://schemas.openxmlformats.org/officeDocument/2006/relationships/slideMaster" Target="slideMasters/slideMaster68.xml"/><Relationship Id="rId84" Type="http://schemas.openxmlformats.org/officeDocument/2006/relationships/slideMaster" Target="slideMasters/slideMaster84.xml"/><Relationship Id="rId89" Type="http://schemas.openxmlformats.org/officeDocument/2006/relationships/slide" Target="slides/slide1.xml"/><Relationship Id="rId112" Type="http://schemas.openxmlformats.org/officeDocument/2006/relationships/slide" Target="slides/slide24.xml"/><Relationship Id="rId133" Type="http://schemas.openxmlformats.org/officeDocument/2006/relationships/slide" Target="slides/slide45.xml"/><Relationship Id="rId138" Type="http://schemas.openxmlformats.org/officeDocument/2006/relationships/slide" Target="slides/slide50.xml"/><Relationship Id="rId154" Type="http://schemas.openxmlformats.org/officeDocument/2006/relationships/slide" Target="slides/slide66.xml"/><Relationship Id="rId159" Type="http://schemas.openxmlformats.org/officeDocument/2006/relationships/slide" Target="slides/slide71.xml"/><Relationship Id="rId170" Type="http://schemas.openxmlformats.org/officeDocument/2006/relationships/handoutMaster" Target="handoutMasters/handoutMaster1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19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53" Type="http://schemas.openxmlformats.org/officeDocument/2006/relationships/slideMaster" Target="slideMasters/slideMaster53.xml"/><Relationship Id="rId58" Type="http://schemas.openxmlformats.org/officeDocument/2006/relationships/slideMaster" Target="slideMasters/slideMaster58.xml"/><Relationship Id="rId74" Type="http://schemas.openxmlformats.org/officeDocument/2006/relationships/slideMaster" Target="slideMasters/slideMaster74.xml"/><Relationship Id="rId79" Type="http://schemas.openxmlformats.org/officeDocument/2006/relationships/slideMaster" Target="slideMasters/slideMaster79.xml"/><Relationship Id="rId102" Type="http://schemas.openxmlformats.org/officeDocument/2006/relationships/slide" Target="slides/slide14.xml"/><Relationship Id="rId123" Type="http://schemas.openxmlformats.org/officeDocument/2006/relationships/slide" Target="slides/slide35.xml"/><Relationship Id="rId128" Type="http://schemas.openxmlformats.org/officeDocument/2006/relationships/slide" Target="slides/slide40.xml"/><Relationship Id="rId144" Type="http://schemas.openxmlformats.org/officeDocument/2006/relationships/slide" Target="slides/slide56.xml"/><Relationship Id="rId149" Type="http://schemas.openxmlformats.org/officeDocument/2006/relationships/slide" Target="slides/slide6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2.xml"/><Relationship Id="rId95" Type="http://schemas.openxmlformats.org/officeDocument/2006/relationships/slide" Target="slides/slide7.xml"/><Relationship Id="rId160" Type="http://schemas.openxmlformats.org/officeDocument/2006/relationships/slide" Target="slides/slide72.xml"/><Relationship Id="rId165" Type="http://schemas.openxmlformats.org/officeDocument/2006/relationships/slide" Target="slides/slide77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64" Type="http://schemas.openxmlformats.org/officeDocument/2006/relationships/slideMaster" Target="slideMasters/slideMaster64.xml"/><Relationship Id="rId69" Type="http://schemas.openxmlformats.org/officeDocument/2006/relationships/slideMaster" Target="slideMasters/slideMaster69.xml"/><Relationship Id="rId113" Type="http://schemas.openxmlformats.org/officeDocument/2006/relationships/slide" Target="slides/slide25.xml"/><Relationship Id="rId118" Type="http://schemas.openxmlformats.org/officeDocument/2006/relationships/slide" Target="slides/slide30.xml"/><Relationship Id="rId134" Type="http://schemas.openxmlformats.org/officeDocument/2006/relationships/slide" Target="slides/slide46.xml"/><Relationship Id="rId139" Type="http://schemas.openxmlformats.org/officeDocument/2006/relationships/slide" Target="slides/slide51.xml"/><Relationship Id="rId80" Type="http://schemas.openxmlformats.org/officeDocument/2006/relationships/slideMaster" Target="slideMasters/slideMaster80.xml"/><Relationship Id="rId85" Type="http://schemas.openxmlformats.org/officeDocument/2006/relationships/slideMaster" Target="slideMasters/slideMaster85.xml"/><Relationship Id="rId150" Type="http://schemas.openxmlformats.org/officeDocument/2006/relationships/slide" Target="slides/slide62.xml"/><Relationship Id="rId155" Type="http://schemas.openxmlformats.org/officeDocument/2006/relationships/slide" Target="slides/slide67.xml"/><Relationship Id="rId171" Type="http://schemas.openxmlformats.org/officeDocument/2006/relationships/presProps" Target="presProps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59" Type="http://schemas.openxmlformats.org/officeDocument/2006/relationships/slideMaster" Target="slideMasters/slideMaster59.xml"/><Relationship Id="rId103" Type="http://schemas.openxmlformats.org/officeDocument/2006/relationships/slide" Target="slides/slide15.xml"/><Relationship Id="rId108" Type="http://schemas.openxmlformats.org/officeDocument/2006/relationships/slide" Target="slides/slide20.xml"/><Relationship Id="rId124" Type="http://schemas.openxmlformats.org/officeDocument/2006/relationships/slide" Target="slides/slide36.xml"/><Relationship Id="rId129" Type="http://schemas.openxmlformats.org/officeDocument/2006/relationships/slide" Target="slides/slide41.xml"/><Relationship Id="rId54" Type="http://schemas.openxmlformats.org/officeDocument/2006/relationships/slideMaster" Target="slideMasters/slideMaster54.xml"/><Relationship Id="rId70" Type="http://schemas.openxmlformats.org/officeDocument/2006/relationships/slideMaster" Target="slideMasters/slideMaster70.xml"/><Relationship Id="rId75" Type="http://schemas.openxmlformats.org/officeDocument/2006/relationships/slideMaster" Target="slideMasters/slideMaster75.xml"/><Relationship Id="rId91" Type="http://schemas.openxmlformats.org/officeDocument/2006/relationships/slide" Target="slides/slide3.xml"/><Relationship Id="rId96" Type="http://schemas.openxmlformats.org/officeDocument/2006/relationships/slide" Target="slides/slide8.xml"/><Relationship Id="rId140" Type="http://schemas.openxmlformats.org/officeDocument/2006/relationships/slide" Target="slides/slide52.xml"/><Relationship Id="rId145" Type="http://schemas.openxmlformats.org/officeDocument/2006/relationships/slide" Target="slides/slide57.xml"/><Relationship Id="rId161" Type="http://schemas.openxmlformats.org/officeDocument/2006/relationships/slide" Target="slides/slide73.xml"/><Relationship Id="rId166" Type="http://schemas.openxmlformats.org/officeDocument/2006/relationships/slide" Target="slides/slide7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Master" Target="slideMasters/slideMaster57.xml"/><Relationship Id="rId106" Type="http://schemas.openxmlformats.org/officeDocument/2006/relationships/slide" Target="slides/slide18.xml"/><Relationship Id="rId114" Type="http://schemas.openxmlformats.org/officeDocument/2006/relationships/slide" Target="slides/slide26.xml"/><Relationship Id="rId119" Type="http://schemas.openxmlformats.org/officeDocument/2006/relationships/slide" Target="slides/slide31.xml"/><Relationship Id="rId127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Master" Target="slideMasters/slideMaster52.xml"/><Relationship Id="rId60" Type="http://schemas.openxmlformats.org/officeDocument/2006/relationships/slideMaster" Target="slideMasters/slideMaster60.xml"/><Relationship Id="rId65" Type="http://schemas.openxmlformats.org/officeDocument/2006/relationships/slideMaster" Target="slideMasters/slideMaster65.xml"/><Relationship Id="rId73" Type="http://schemas.openxmlformats.org/officeDocument/2006/relationships/slideMaster" Target="slideMasters/slideMaster73.xml"/><Relationship Id="rId78" Type="http://schemas.openxmlformats.org/officeDocument/2006/relationships/slideMaster" Target="slideMasters/slideMaster78.xml"/><Relationship Id="rId81" Type="http://schemas.openxmlformats.org/officeDocument/2006/relationships/slideMaster" Target="slideMasters/slideMaster81.xml"/><Relationship Id="rId86" Type="http://schemas.openxmlformats.org/officeDocument/2006/relationships/slideMaster" Target="slideMasters/slideMaster86.xml"/><Relationship Id="rId94" Type="http://schemas.openxmlformats.org/officeDocument/2006/relationships/slide" Target="slides/slide6.xml"/><Relationship Id="rId99" Type="http://schemas.openxmlformats.org/officeDocument/2006/relationships/slide" Target="slides/slide11.xml"/><Relationship Id="rId101" Type="http://schemas.openxmlformats.org/officeDocument/2006/relationships/slide" Target="slides/slide13.xml"/><Relationship Id="rId122" Type="http://schemas.openxmlformats.org/officeDocument/2006/relationships/slide" Target="slides/slide34.xml"/><Relationship Id="rId130" Type="http://schemas.openxmlformats.org/officeDocument/2006/relationships/slide" Target="slides/slide42.xml"/><Relationship Id="rId135" Type="http://schemas.openxmlformats.org/officeDocument/2006/relationships/slide" Target="slides/slide47.xml"/><Relationship Id="rId143" Type="http://schemas.openxmlformats.org/officeDocument/2006/relationships/slide" Target="slides/slide55.xml"/><Relationship Id="rId148" Type="http://schemas.openxmlformats.org/officeDocument/2006/relationships/slide" Target="slides/slide60.xml"/><Relationship Id="rId151" Type="http://schemas.openxmlformats.org/officeDocument/2006/relationships/slide" Target="slides/slide63.xml"/><Relationship Id="rId156" Type="http://schemas.openxmlformats.org/officeDocument/2006/relationships/slide" Target="slides/slide68.xml"/><Relationship Id="rId164" Type="http://schemas.openxmlformats.org/officeDocument/2006/relationships/slide" Target="slides/slide76.xml"/><Relationship Id="rId16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72" Type="http://schemas.openxmlformats.org/officeDocument/2006/relationships/viewProps" Target="viewProps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109" Type="http://schemas.openxmlformats.org/officeDocument/2006/relationships/slide" Target="slides/slide21.xml"/><Relationship Id="rId34" Type="http://schemas.openxmlformats.org/officeDocument/2006/relationships/slideMaster" Target="slideMasters/slideMaster34.xml"/><Relationship Id="rId50" Type="http://schemas.openxmlformats.org/officeDocument/2006/relationships/slideMaster" Target="slideMasters/slideMaster50.xml"/><Relationship Id="rId55" Type="http://schemas.openxmlformats.org/officeDocument/2006/relationships/slideMaster" Target="slideMasters/slideMaster55.xml"/><Relationship Id="rId76" Type="http://schemas.openxmlformats.org/officeDocument/2006/relationships/slideMaster" Target="slideMasters/slideMaster76.xml"/><Relationship Id="rId97" Type="http://schemas.openxmlformats.org/officeDocument/2006/relationships/slide" Target="slides/slide9.xml"/><Relationship Id="rId104" Type="http://schemas.openxmlformats.org/officeDocument/2006/relationships/slide" Target="slides/slide16.xml"/><Relationship Id="rId120" Type="http://schemas.openxmlformats.org/officeDocument/2006/relationships/slide" Target="slides/slide32.xml"/><Relationship Id="rId125" Type="http://schemas.openxmlformats.org/officeDocument/2006/relationships/slide" Target="slides/slide37.xml"/><Relationship Id="rId141" Type="http://schemas.openxmlformats.org/officeDocument/2006/relationships/slide" Target="slides/slide53.xml"/><Relationship Id="rId146" Type="http://schemas.openxmlformats.org/officeDocument/2006/relationships/slide" Target="slides/slide58.xml"/><Relationship Id="rId167" Type="http://schemas.openxmlformats.org/officeDocument/2006/relationships/slide" Target="slides/slide79.xml"/><Relationship Id="rId7" Type="http://schemas.openxmlformats.org/officeDocument/2006/relationships/slideMaster" Target="slideMasters/slideMaster7.xml"/><Relationship Id="rId71" Type="http://schemas.openxmlformats.org/officeDocument/2006/relationships/slideMaster" Target="slideMasters/slideMaster71.xml"/><Relationship Id="rId92" Type="http://schemas.openxmlformats.org/officeDocument/2006/relationships/slide" Target="slides/slide4.xml"/><Relationship Id="rId162" Type="http://schemas.openxmlformats.org/officeDocument/2006/relationships/slide" Target="slides/slide74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66" Type="http://schemas.openxmlformats.org/officeDocument/2006/relationships/slideMaster" Target="slideMasters/slideMaster66.xml"/><Relationship Id="rId87" Type="http://schemas.openxmlformats.org/officeDocument/2006/relationships/slideMaster" Target="slideMasters/slideMaster87.xml"/><Relationship Id="rId110" Type="http://schemas.openxmlformats.org/officeDocument/2006/relationships/slide" Target="slides/slide22.xml"/><Relationship Id="rId115" Type="http://schemas.openxmlformats.org/officeDocument/2006/relationships/slide" Target="slides/slide27.xml"/><Relationship Id="rId131" Type="http://schemas.openxmlformats.org/officeDocument/2006/relationships/slide" Target="slides/slide43.xml"/><Relationship Id="rId136" Type="http://schemas.openxmlformats.org/officeDocument/2006/relationships/slide" Target="slides/slide48.xml"/><Relationship Id="rId157" Type="http://schemas.openxmlformats.org/officeDocument/2006/relationships/slide" Target="slides/slide69.xml"/><Relationship Id="rId61" Type="http://schemas.openxmlformats.org/officeDocument/2006/relationships/slideMaster" Target="slideMasters/slideMaster61.xml"/><Relationship Id="rId82" Type="http://schemas.openxmlformats.org/officeDocument/2006/relationships/slideMaster" Target="slideMasters/slideMaster82.xml"/><Relationship Id="rId152" Type="http://schemas.openxmlformats.org/officeDocument/2006/relationships/slide" Target="slides/slide64.xml"/><Relationship Id="rId173" Type="http://schemas.openxmlformats.org/officeDocument/2006/relationships/theme" Target="theme/theme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56" Type="http://schemas.openxmlformats.org/officeDocument/2006/relationships/slideMaster" Target="slideMasters/slideMaster56.xml"/><Relationship Id="rId77" Type="http://schemas.openxmlformats.org/officeDocument/2006/relationships/slideMaster" Target="slideMasters/slideMaster77.xml"/><Relationship Id="rId100" Type="http://schemas.openxmlformats.org/officeDocument/2006/relationships/slide" Target="slides/slide12.xml"/><Relationship Id="rId105" Type="http://schemas.openxmlformats.org/officeDocument/2006/relationships/slide" Target="slides/slide17.xml"/><Relationship Id="rId126" Type="http://schemas.openxmlformats.org/officeDocument/2006/relationships/slide" Target="slides/slide38.xml"/><Relationship Id="rId147" Type="http://schemas.openxmlformats.org/officeDocument/2006/relationships/slide" Target="slides/slide59.xml"/><Relationship Id="rId168" Type="http://schemas.openxmlformats.org/officeDocument/2006/relationships/slide" Target="slides/slide80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slideMaster" Target="slideMasters/slideMaster72.xml"/><Relationship Id="rId93" Type="http://schemas.openxmlformats.org/officeDocument/2006/relationships/slide" Target="slides/slide5.xml"/><Relationship Id="rId98" Type="http://schemas.openxmlformats.org/officeDocument/2006/relationships/slide" Target="slides/slide10.xml"/><Relationship Id="rId121" Type="http://schemas.openxmlformats.org/officeDocument/2006/relationships/slide" Target="slides/slide33.xml"/><Relationship Id="rId142" Type="http://schemas.openxmlformats.org/officeDocument/2006/relationships/slide" Target="slides/slide54.xml"/><Relationship Id="rId163" Type="http://schemas.openxmlformats.org/officeDocument/2006/relationships/slide" Target="slides/slide75.xml"/><Relationship Id="rId3" Type="http://schemas.openxmlformats.org/officeDocument/2006/relationships/slideMaster" Target="slideMasters/slideMaster3.xml"/><Relationship Id="rId25" Type="http://schemas.openxmlformats.org/officeDocument/2006/relationships/slideMaster" Target="slideMasters/slideMaster25.xml"/><Relationship Id="rId46" Type="http://schemas.openxmlformats.org/officeDocument/2006/relationships/slideMaster" Target="slideMasters/slideMaster46.xml"/><Relationship Id="rId67" Type="http://schemas.openxmlformats.org/officeDocument/2006/relationships/slideMaster" Target="slideMasters/slideMaster67.xml"/><Relationship Id="rId116" Type="http://schemas.openxmlformats.org/officeDocument/2006/relationships/slide" Target="slides/slide28.xml"/><Relationship Id="rId137" Type="http://schemas.openxmlformats.org/officeDocument/2006/relationships/slide" Target="slides/slide49.xml"/><Relationship Id="rId158" Type="http://schemas.openxmlformats.org/officeDocument/2006/relationships/slide" Target="slides/slide70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62" Type="http://schemas.openxmlformats.org/officeDocument/2006/relationships/slideMaster" Target="slideMasters/slideMaster62.xml"/><Relationship Id="rId83" Type="http://schemas.openxmlformats.org/officeDocument/2006/relationships/slideMaster" Target="slideMasters/slideMaster83.xml"/><Relationship Id="rId88" Type="http://schemas.openxmlformats.org/officeDocument/2006/relationships/slideMaster" Target="slideMasters/slideMaster88.xml"/><Relationship Id="rId111" Type="http://schemas.openxmlformats.org/officeDocument/2006/relationships/slide" Target="slides/slide23.xml"/><Relationship Id="rId132" Type="http://schemas.openxmlformats.org/officeDocument/2006/relationships/slide" Target="slides/slide44.xml"/><Relationship Id="rId153" Type="http://schemas.openxmlformats.org/officeDocument/2006/relationships/slide" Target="slides/slide65.xml"/><Relationship Id="rId17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0CB59-F463-4466-898B-577A20783668}" type="datetimeFigureOut">
              <a:rPr lang="en-GB" smtClean="0"/>
              <a:t>20/09/2016</a:t>
            </a:fld>
            <a:endParaRPr lang="en-GB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143A6-C12C-49A9-BBEF-A330CD242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30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E90A7-63D4-4056-8FE2-3360D3A144D9}" type="datetimeFigureOut">
              <a:rPr lang="en-GB" smtClean="0"/>
              <a:t>20/09/2016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GB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F2CE7-5086-4DE3-A51B-BEA126ED30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79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av</a:t>
            </a:r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225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Diskusjon</a:t>
            </a:r>
            <a:r>
              <a:rPr lang="en-GB" i="1" dirty="0" smtClean="0"/>
              <a:t>: </a:t>
            </a:r>
          </a:p>
          <a:p>
            <a:r>
              <a:rPr lang="nb-NO" i="1" dirty="0" smtClean="0"/>
              <a:t>Hva spiser du i løpet av dagen?</a:t>
            </a:r>
          </a:p>
          <a:p>
            <a:r>
              <a:rPr lang="nb-NO" i="1" dirty="0" smtClean="0"/>
              <a:t>Er</a:t>
            </a:r>
            <a:r>
              <a:rPr lang="nb-NO" i="1" baseline="0" dirty="0" smtClean="0"/>
              <a:t> du sulten?</a:t>
            </a:r>
          </a:p>
          <a:p>
            <a:r>
              <a:rPr lang="nb-NO" i="1" baseline="0" dirty="0" smtClean="0"/>
              <a:t>Hvor mange ganger spiser du?</a:t>
            </a:r>
          </a:p>
          <a:p>
            <a:r>
              <a:rPr lang="nb-NO" i="1" baseline="0" dirty="0" smtClean="0"/>
              <a:t>Spiser </a:t>
            </a:r>
            <a:r>
              <a:rPr lang="nb-NO" i="1" baseline="0" smtClean="0"/>
              <a:t>du sunn mat 4 </a:t>
            </a:r>
            <a:r>
              <a:rPr lang="nb-NO" i="1" baseline="0" dirty="0" smtClean="0"/>
              <a:t>ganger er det lettere å </a:t>
            </a:r>
            <a:r>
              <a:rPr lang="nb-NO" i="1" baseline="0" smtClean="0"/>
              <a:t>følge med på skolen</a:t>
            </a:r>
          </a:p>
          <a:p>
            <a:endParaRPr lang="nb-NO" i="1" baseline="0" smtClean="0"/>
          </a:p>
          <a:p>
            <a:endParaRPr lang="en-GB" i="1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smtClean="0"/>
              <a:t>Et </a:t>
            </a:r>
            <a:r>
              <a:rPr lang="en-GB" i="1" dirty="0" err="1" smtClean="0"/>
              <a:t>siste</a:t>
            </a:r>
            <a:r>
              <a:rPr lang="en-GB" i="1" dirty="0" smtClean="0"/>
              <a:t> </a:t>
            </a:r>
            <a:r>
              <a:rPr lang="en-GB" i="1" dirty="0" err="1" smtClean="0"/>
              <a:t>eksempel</a:t>
            </a:r>
            <a:r>
              <a:rPr lang="en-GB" i="1" dirty="0" smtClean="0"/>
              <a:t> </a:t>
            </a:r>
          </a:p>
          <a:p>
            <a:r>
              <a:rPr lang="en-GB" i="1" dirty="0" smtClean="0"/>
              <a:t>Masse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grønnsaker</a:t>
            </a:r>
            <a:r>
              <a:rPr lang="en-GB" i="1" baseline="0" dirty="0" smtClean="0"/>
              <a:t>, </a:t>
            </a:r>
            <a:r>
              <a:rPr lang="en-GB" i="1" baseline="0" dirty="0" err="1" smtClean="0"/>
              <a:t>linser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bønner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kjøtt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og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poteter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ris</a:t>
            </a:r>
            <a:r>
              <a:rPr lang="en-GB" i="1" baseline="0" dirty="0" smtClean="0"/>
              <a:t>/pasta.</a:t>
            </a:r>
            <a:endParaRPr lang="en-GB" i="1" dirty="0" smtClean="0"/>
          </a:p>
          <a:p>
            <a:endParaRPr lang="en-GB" i="1" dirty="0" smtClean="0"/>
          </a:p>
          <a:p>
            <a:r>
              <a:rPr lang="en-GB" i="1" dirty="0" err="1" smtClean="0"/>
              <a:t>Er</a:t>
            </a:r>
            <a:r>
              <a:rPr lang="en-GB" i="1" dirty="0" smtClean="0"/>
              <a:t> </a:t>
            </a:r>
            <a:r>
              <a:rPr lang="en-GB" i="1" dirty="0" err="1" smtClean="0"/>
              <a:t>dette</a:t>
            </a:r>
            <a:r>
              <a:rPr lang="en-GB" i="1" dirty="0" smtClean="0"/>
              <a:t> </a:t>
            </a:r>
            <a:r>
              <a:rPr lang="en-GB" i="1" dirty="0" err="1" smtClean="0"/>
              <a:t>noe</a:t>
            </a:r>
            <a:r>
              <a:rPr lang="en-GB" i="1" dirty="0" smtClean="0"/>
              <a:t> </a:t>
            </a:r>
            <a:r>
              <a:rPr lang="en-GB" i="1" dirty="0" err="1" smtClean="0"/>
              <a:t>dere</a:t>
            </a:r>
            <a:r>
              <a:rPr lang="en-GB" i="1" dirty="0" smtClean="0"/>
              <a:t> </a:t>
            </a:r>
            <a:r>
              <a:rPr lang="en-GB" i="1" dirty="0" err="1" smtClean="0"/>
              <a:t>kjenner</a:t>
            </a:r>
            <a:r>
              <a:rPr lang="en-GB" i="1" dirty="0" smtClean="0"/>
              <a:t> </a:t>
            </a:r>
            <a:r>
              <a:rPr lang="en-GB" i="1" dirty="0" err="1" smtClean="0"/>
              <a:t>igjen</a:t>
            </a:r>
            <a:r>
              <a:rPr lang="en-GB" i="1" baseline="0" dirty="0" smtClean="0"/>
              <a:t>?</a:t>
            </a:r>
            <a:endParaRPr lang="en-GB" i="1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Hvorfor skal vi spise variert?</a:t>
            </a:r>
            <a:endParaRPr lang="en-GB" i="1" dirty="0" smtClean="0"/>
          </a:p>
          <a:p>
            <a:r>
              <a:rPr lang="nb-NO" i="1" dirty="0" smtClean="0"/>
              <a:t>Hva liker du å spise?</a:t>
            </a:r>
          </a:p>
          <a:p>
            <a:r>
              <a:rPr lang="nb-NO" i="1" dirty="0" smtClean="0"/>
              <a:t>Hva spiser du?</a:t>
            </a:r>
          </a:p>
          <a:p>
            <a:endParaRPr lang="nb-NO" i="1" dirty="0" smtClean="0"/>
          </a:p>
          <a:p>
            <a:r>
              <a:rPr lang="nb-NO" i="0" dirty="0" smtClean="0"/>
              <a:t>Snakk sammen i klassen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Hva liker du å spise?</a:t>
            </a:r>
          </a:p>
          <a:p>
            <a:r>
              <a:rPr lang="nb-NO" i="1" dirty="0" smtClean="0"/>
              <a:t>Hva spiser du?</a:t>
            </a:r>
          </a:p>
          <a:p>
            <a:endParaRPr lang="nb-NO" i="1" dirty="0" smtClean="0"/>
          </a:p>
          <a:p>
            <a:r>
              <a:rPr lang="nb-NO" i="1" dirty="0" smtClean="0"/>
              <a:t>Hvis vi spiser fra hele denne sirkelen får kroppen</a:t>
            </a:r>
            <a:r>
              <a:rPr lang="nb-NO" i="1" baseline="0" dirty="0" smtClean="0"/>
              <a:t> næring. </a:t>
            </a:r>
          </a:p>
          <a:p>
            <a:r>
              <a:rPr lang="nb-NO" i="1" baseline="0" dirty="0" smtClean="0"/>
              <a:t>Da kan kroppen holde seg frisk. </a:t>
            </a:r>
          </a:p>
          <a:p>
            <a:endParaRPr lang="nb-NO" i="1" baseline="0" dirty="0" smtClean="0"/>
          </a:p>
          <a:p>
            <a:r>
              <a:rPr lang="nb-NO" i="1" dirty="0" smtClean="0"/>
              <a:t>Ser du noen</a:t>
            </a:r>
            <a:r>
              <a:rPr lang="nb-NO" i="1" baseline="0" dirty="0" smtClean="0"/>
              <a:t> varer som det ikke er bilde av her? (eks. Cola, chips, sjokolade </a:t>
            </a:r>
            <a:r>
              <a:rPr lang="nb-NO" i="1" baseline="0" dirty="0" err="1" smtClean="0"/>
              <a:t>osv</a:t>
            </a:r>
            <a:r>
              <a:rPr lang="nb-NO" i="1" baseline="0" dirty="0" smtClean="0"/>
              <a:t>)</a:t>
            </a:r>
          </a:p>
          <a:p>
            <a:r>
              <a:rPr lang="nb-NO" i="1" baseline="0" dirty="0" smtClean="0"/>
              <a:t>Hvorfor er det ikke bildet av det tror du?</a:t>
            </a: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noProof="0" dirty="0" smtClean="0"/>
              <a:t>Dette</a:t>
            </a:r>
            <a:r>
              <a:rPr lang="en-US" dirty="0" smtClean="0"/>
              <a:t> </a:t>
            </a:r>
            <a:r>
              <a:rPr lang="nb-NO" noProof="0" dirty="0" smtClean="0"/>
              <a:t>er et underkapittel for deg som ønsker å gi</a:t>
            </a:r>
            <a:r>
              <a:rPr lang="nb-NO" baseline="0" noProof="0" dirty="0" smtClean="0"/>
              <a:t> deltakere et litt dypere dykk innenfor temaet næringsstoffer. </a:t>
            </a:r>
          </a:p>
          <a:p>
            <a:r>
              <a:rPr lang="nb-NO" baseline="0" noProof="0" dirty="0" smtClean="0"/>
              <a:t>Istedenfor å bruke ordet næringsstoffer bruker vi næring. </a:t>
            </a:r>
          </a:p>
          <a:p>
            <a:endParaRPr lang="en-US" baseline="0" dirty="0" smtClean="0"/>
          </a:p>
          <a:p>
            <a:r>
              <a:rPr lang="nb-NO" i="1" baseline="0" noProof="0" dirty="0" smtClean="0"/>
              <a:t>Mat gir kroppen næring. </a:t>
            </a:r>
            <a:endParaRPr lang="nb-NO" i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44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Mat gir to former for næring: Det som gir energi</a:t>
            </a:r>
            <a:r>
              <a:rPr lang="nb-NO" i="1" baseline="0" dirty="0" smtClean="0"/>
              <a:t> i form av kalorier og det som ikke gir kalorier. Vi trenger begge formene for å holde oss friske. </a:t>
            </a:r>
          </a:p>
          <a:p>
            <a:endParaRPr lang="nb-NO" i="1" dirty="0" smtClean="0"/>
          </a:p>
          <a:p>
            <a:r>
              <a:rPr lang="nb-NO" i="1" dirty="0" smtClean="0"/>
              <a:t>Den formen som gir kalorier er:</a:t>
            </a:r>
          </a:p>
          <a:p>
            <a:r>
              <a:rPr lang="nb-NO" i="1" dirty="0" smtClean="0"/>
              <a:t>karbohydrater, fett og proteiner. </a:t>
            </a:r>
          </a:p>
          <a:p>
            <a:r>
              <a:rPr lang="nb-NO" i="1" dirty="0" smtClean="0"/>
              <a:t>I tillegg har</a:t>
            </a:r>
            <a:r>
              <a:rPr lang="nb-NO" i="1" baseline="0" dirty="0" smtClean="0"/>
              <a:t> alkohol kalorier.</a:t>
            </a:r>
            <a:endParaRPr lang="nb-NO" i="1" dirty="0" smtClean="0"/>
          </a:p>
          <a:p>
            <a:endParaRPr lang="nb-NO" i="1" dirty="0" smtClean="0"/>
          </a:p>
          <a:p>
            <a:r>
              <a:rPr lang="nb-NO" i="1" dirty="0" smtClean="0"/>
              <a:t>Den andre formen gir</a:t>
            </a:r>
            <a:r>
              <a:rPr lang="nb-NO" i="1" baseline="0" dirty="0" smtClean="0"/>
              <a:t> ikke kalorier men har vitaminer og mineraler: </a:t>
            </a:r>
          </a:p>
          <a:p>
            <a:r>
              <a:rPr lang="nb-NO" i="1" baseline="0" dirty="0" smtClean="0"/>
              <a:t>Blant disse har dere kanskje hørt om Vitamin D, jern og kalsium. Jod er også viktig for barn og unge kvinner. </a:t>
            </a:r>
          </a:p>
          <a:p>
            <a:endParaRPr lang="nb-NO" i="1" dirty="0" smtClean="0"/>
          </a:p>
          <a:p>
            <a:r>
              <a:rPr lang="nb-NO" i="1" dirty="0" smtClean="0"/>
              <a:t>Denne</a:t>
            </a:r>
            <a:r>
              <a:rPr lang="nb-NO" i="1" baseline="0" dirty="0" smtClean="0"/>
              <a:t> siste gruppen (v</a:t>
            </a:r>
            <a:r>
              <a:rPr lang="nb-NO" i="1" dirty="0" smtClean="0"/>
              <a:t>itaminer og mineraler) er livsviktig slik at kroppen</a:t>
            </a:r>
            <a:r>
              <a:rPr lang="nb-NO" i="1" baseline="0" dirty="0" smtClean="0"/>
              <a:t> </a:t>
            </a:r>
            <a:r>
              <a:rPr lang="nb-NO" i="1" dirty="0" smtClean="0"/>
              <a:t>fungerer, og for at vi holder oss friske.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667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Karbohydrater gir energi i form av kalorier. </a:t>
            </a:r>
          </a:p>
          <a:p>
            <a:r>
              <a:rPr lang="nb-NO" i="1" dirty="0" smtClean="0"/>
              <a:t>Som dere ser fra sirkelen</a:t>
            </a:r>
            <a:r>
              <a:rPr lang="nb-NO" i="1" baseline="0" dirty="0" smtClean="0"/>
              <a:t> er det mange matvarer som inneholder karbohydrater. </a:t>
            </a:r>
          </a:p>
          <a:p>
            <a:r>
              <a:rPr lang="nb-NO" i="1" baseline="0" dirty="0" smtClean="0"/>
              <a:t>Karbohydrater er viktig for hjernen og gjør at man kan </a:t>
            </a:r>
            <a:r>
              <a:rPr lang="nb-NO" i="1" dirty="0" smtClean="0"/>
              <a:t>konsentrere seg bedre følge med på skolen. </a:t>
            </a:r>
          </a:p>
          <a:p>
            <a:endParaRPr lang="nb-NO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7142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Karbohydratene deles inn i 2 grupper:</a:t>
            </a:r>
            <a:r>
              <a:rPr lang="nb-NO" i="1" baseline="0" dirty="0" smtClean="0"/>
              <a:t> raske og langsomme.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De raske blir</a:t>
            </a:r>
            <a:r>
              <a:rPr lang="nb-NO" i="1" baseline="0" dirty="0" smtClean="0"/>
              <a:t> fort til energi – men så blir vi slappe igjen.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i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baseline="0" dirty="0" smtClean="0"/>
              <a:t>De langsomme gir lang energi – og holder oss mette lengre. De langsomme inneholder mer næring fra gruppen vitaminer og mineraler (f.eks. jern).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98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Fett gir mye energi (kalorier). Mer enn karbohydrater og proteiner. </a:t>
            </a:r>
          </a:p>
          <a:p>
            <a:r>
              <a:rPr lang="nb-NO" i="1" dirty="0" smtClean="0"/>
              <a:t>Som dere ser fra sirkelen</a:t>
            </a:r>
            <a:r>
              <a:rPr lang="nb-NO" i="1" baseline="0" dirty="0" smtClean="0"/>
              <a:t> er det mange matvarer som inneholder fett. </a:t>
            </a:r>
            <a:endParaRPr lang="nb-NO" i="1" dirty="0" smtClean="0"/>
          </a:p>
          <a:p>
            <a:r>
              <a:rPr lang="nb-NO" i="1" dirty="0" smtClean="0"/>
              <a:t>Fett er viktig for kroppen og er bra for hodet, hjertet, muskler og huden. </a:t>
            </a:r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815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Fett deles inn i 2 grupper.</a:t>
            </a:r>
          </a:p>
          <a:p>
            <a:r>
              <a:rPr lang="nb-NO" i="1" dirty="0" smtClean="0"/>
              <a:t>Mettet og umettet. </a:t>
            </a:r>
          </a:p>
          <a:p>
            <a:r>
              <a:rPr lang="nb-NO" i="1" dirty="0" smtClean="0"/>
              <a:t>Til venstre ser dere typiske varer som har mettet fett (animalske matvarer som kjøtt og melkeprodukter).</a:t>
            </a:r>
            <a:r>
              <a:rPr lang="nb-NO" i="1" baseline="0" dirty="0" smtClean="0"/>
              <a:t> Denne typen fett er ikke så bra </a:t>
            </a:r>
            <a:r>
              <a:rPr lang="nb-NO" i="1" dirty="0" smtClean="0"/>
              <a:t>for hjertet så vi skal ikke spise så mye av dette.</a:t>
            </a:r>
          </a:p>
          <a:p>
            <a:endParaRPr lang="nb-NO" i="1" dirty="0" smtClean="0"/>
          </a:p>
          <a:p>
            <a:r>
              <a:rPr lang="nb-NO" i="1" dirty="0" smtClean="0"/>
              <a:t>Umettet fett finnes i for eksempel nøtter, olivenolje, rapsolje, avokado, fisk, fiskepålegg og tran. Denne typen fett er veldig</a:t>
            </a:r>
            <a:r>
              <a:rPr lang="nb-NO" i="1" baseline="0" dirty="0" smtClean="0"/>
              <a:t> bra </a:t>
            </a:r>
            <a:r>
              <a:rPr lang="nb-NO" i="1" dirty="0" smtClean="0"/>
              <a:t>for hjertet så vi skal spise mer av dette. Dette fettet hjelper oss med å holde oss friske.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24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i="1" dirty="0" smtClean="0">
                <a:solidFill>
                  <a:schemeClr val="bg1"/>
                </a:solidFill>
              </a:rPr>
              <a:t>Hva skjer i dag? </a:t>
            </a:r>
            <a:endParaRPr lang="en-GB" i="1" dirty="0" smtClean="0"/>
          </a:p>
          <a:p>
            <a:endParaRPr lang="nb-NO" b="1" i="1" dirty="0" smtClean="0">
              <a:solidFill>
                <a:schemeClr val="bg1"/>
              </a:solidFill>
            </a:endParaRPr>
          </a:p>
          <a:p>
            <a:pPr algn="l"/>
            <a:r>
              <a:rPr lang="nb-NO" i="1" dirty="0" smtClean="0">
                <a:solidFill>
                  <a:schemeClr val="bg1"/>
                </a:solidFill>
              </a:rPr>
              <a:t>I dag skal vi snakke om: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b-NO" i="1" dirty="0" smtClean="0">
                <a:solidFill>
                  <a:schemeClr val="bg1"/>
                </a:solidFill>
              </a:rPr>
              <a:t>Mat og helse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b-NO" i="1" dirty="0" smtClean="0">
                <a:solidFill>
                  <a:schemeClr val="bg1"/>
                </a:solidFill>
              </a:rPr>
              <a:t>Matkultur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b-NO" i="1" dirty="0" smtClean="0">
                <a:solidFill>
                  <a:schemeClr val="bg1"/>
                </a:solidFill>
              </a:rPr>
              <a:t>Å være aktiv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8213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0" dirty="0" smtClean="0"/>
              <a:t>Repetisjon: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Umettet fett finnes i for eksempel nøtter, olivenolje, rapsolje, avokado, fisk, fiskepålegg og tran.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Denne typen fett er veldig</a:t>
            </a:r>
            <a:r>
              <a:rPr lang="nb-NO" i="1" baseline="0" dirty="0" smtClean="0"/>
              <a:t> bra </a:t>
            </a:r>
            <a:r>
              <a:rPr lang="nb-NO" i="1" dirty="0" smtClean="0"/>
              <a:t>for hjertet og hjelper oss til å holde oss friske. </a:t>
            </a:r>
            <a:endParaRPr lang="en-US" dirty="0" smtClean="0"/>
          </a:p>
          <a:p>
            <a:r>
              <a:rPr lang="en-US" i="1" dirty="0" err="1" smtClean="0"/>
              <a:t>Det</a:t>
            </a:r>
            <a:r>
              <a:rPr lang="en-US" i="1" dirty="0" smtClean="0"/>
              <a:t> </a:t>
            </a:r>
            <a:r>
              <a:rPr lang="en-US" i="1" dirty="0" err="1" smtClean="0"/>
              <a:t>er</a:t>
            </a:r>
            <a:r>
              <a:rPr lang="en-US" i="1" dirty="0" smtClean="0"/>
              <a:t> </a:t>
            </a:r>
            <a:r>
              <a:rPr lang="en-US" i="1" dirty="0" err="1" smtClean="0"/>
              <a:t>denne</a:t>
            </a:r>
            <a:r>
              <a:rPr lang="en-US" i="1" dirty="0" smtClean="0"/>
              <a:t> </a:t>
            </a:r>
            <a:r>
              <a:rPr lang="en-US" i="1" dirty="0" err="1" smtClean="0"/>
              <a:t>typen</a:t>
            </a:r>
            <a:r>
              <a:rPr lang="en-US" i="1" dirty="0" smtClean="0"/>
              <a:t> </a:t>
            </a:r>
            <a:r>
              <a:rPr lang="en-US" i="1" dirty="0" err="1" smtClean="0"/>
              <a:t>kroppen</a:t>
            </a:r>
            <a:r>
              <a:rPr lang="en-US" i="1" baseline="0" dirty="0" smtClean="0"/>
              <a:t> og </a:t>
            </a:r>
            <a:r>
              <a:rPr lang="en-US" i="1" baseline="0" dirty="0" err="1" smtClean="0"/>
              <a:t>hodet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vårt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vil</a:t>
            </a:r>
            <a:r>
              <a:rPr lang="en-US" i="1" baseline="0" dirty="0" smtClean="0"/>
              <a:t>  ha </a:t>
            </a:r>
            <a:r>
              <a:rPr lang="en-US" i="1" baseline="0" dirty="0" err="1" smtClean="0"/>
              <a:t>mest</a:t>
            </a:r>
            <a:r>
              <a:rPr lang="en-US" i="1" baseline="0" dirty="0" smtClean="0"/>
              <a:t> av.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385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Proteiner gir energi i form av kalorier. </a:t>
            </a:r>
          </a:p>
          <a:p>
            <a:r>
              <a:rPr lang="nb-NO" i="1" dirty="0" smtClean="0"/>
              <a:t>Som dere ser fra sirkelen</a:t>
            </a:r>
            <a:r>
              <a:rPr lang="nb-NO" i="1" baseline="0" dirty="0" smtClean="0"/>
              <a:t> er det mange matvarer som inneholder proteiner.</a:t>
            </a:r>
            <a:endParaRPr lang="nb-NO" i="1" dirty="0" smtClean="0"/>
          </a:p>
          <a:p>
            <a:r>
              <a:rPr lang="nb-NO" i="1" dirty="0" smtClean="0"/>
              <a:t>Proteiner fungerer som byggesteiner i kroppen vår for skjelettet og muskler. </a:t>
            </a:r>
          </a:p>
          <a:p>
            <a:endParaRPr lang="nb-NO" i="1" dirty="0" smtClean="0"/>
          </a:p>
          <a:p>
            <a:r>
              <a:rPr lang="nb-NO" i="1" dirty="0" smtClean="0"/>
              <a:t>Kjenner dere til legoklosser/duplo – slikt som</a:t>
            </a:r>
            <a:r>
              <a:rPr lang="nb-NO" i="1" baseline="0" dirty="0" smtClean="0"/>
              <a:t> barn leker med</a:t>
            </a:r>
            <a:r>
              <a:rPr lang="nb-NO" i="1" dirty="0" smtClean="0"/>
              <a:t>? </a:t>
            </a:r>
          </a:p>
          <a:p>
            <a:r>
              <a:rPr lang="nb-NO" i="1" dirty="0" smtClean="0"/>
              <a:t>Slik er proteinene vi spiser. De</a:t>
            </a:r>
            <a:r>
              <a:rPr lang="nb-NO" i="1" baseline="0" dirty="0" smtClean="0"/>
              <a:t> bygger opp det kroppen trenger.  </a:t>
            </a:r>
          </a:p>
          <a:p>
            <a:r>
              <a:rPr lang="nb-NO" i="1" baseline="0" dirty="0" smtClean="0"/>
              <a:t>I tillegg er p</a:t>
            </a:r>
            <a:r>
              <a:rPr lang="nb-NO" i="1" dirty="0" smtClean="0"/>
              <a:t>roteiner viktige for å holde kroppen frisk. </a:t>
            </a:r>
          </a:p>
          <a:p>
            <a:endParaRPr lang="nb-NO" i="1" dirty="0" smtClean="0"/>
          </a:p>
          <a:p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734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Vitaminer</a:t>
            </a:r>
            <a:r>
              <a:rPr lang="nb-NO" i="1" baseline="0" dirty="0" smtClean="0"/>
              <a:t> og</a:t>
            </a:r>
            <a:r>
              <a:rPr lang="nb-NO" i="1" dirty="0" smtClean="0"/>
              <a:t> mineraler</a:t>
            </a:r>
            <a:r>
              <a:rPr lang="nb-NO" i="1" baseline="0" dirty="0" smtClean="0"/>
              <a:t> </a:t>
            </a:r>
            <a:r>
              <a:rPr lang="nb-NO" i="1" dirty="0" smtClean="0"/>
              <a:t>gir ikke energi (kalorier).</a:t>
            </a:r>
            <a:r>
              <a:rPr lang="nb-NO" i="1" baseline="0" dirty="0" smtClean="0"/>
              <a:t> </a:t>
            </a:r>
          </a:p>
          <a:p>
            <a:r>
              <a:rPr lang="nb-NO" i="1" baseline="0" dirty="0" smtClean="0"/>
              <a:t>Men kroppen vår trenger disse for å fungere slik at vi føler oss friske. </a:t>
            </a:r>
          </a:p>
          <a:p>
            <a:endParaRPr lang="nb-NO" i="1" baseline="0" dirty="0" smtClean="0"/>
          </a:p>
          <a:p>
            <a:r>
              <a:rPr lang="nb-NO" i="1" dirty="0" smtClean="0"/>
              <a:t>Stoffene er livsviktige for at kroppen skal fungere. </a:t>
            </a:r>
          </a:p>
          <a:p>
            <a:r>
              <a:rPr lang="nb-NO" i="1" dirty="0" smtClean="0"/>
              <a:t>(De er også med på å gjøre karbohydrater, fett og proteiner om til energi).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503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Hvis vi spiser og</a:t>
            </a:r>
            <a:r>
              <a:rPr lang="nb-NO" i="1" baseline="0" dirty="0" smtClean="0"/>
              <a:t> drikker det som kroppen trenger får vi god helse. </a:t>
            </a:r>
          </a:p>
          <a:p>
            <a:r>
              <a:rPr lang="nb-NO" i="1" baseline="0" dirty="0" smtClean="0"/>
              <a:t>Hva kan du gjøre hvis du har god helse?</a:t>
            </a:r>
          </a:p>
          <a:p>
            <a:endParaRPr lang="nb-NO" i="1" baseline="0" dirty="0" smtClean="0"/>
          </a:p>
          <a:p>
            <a:r>
              <a:rPr lang="nb-NO" i="0" baseline="0" dirty="0" smtClean="0"/>
              <a:t>Snakk sammen i klassen. </a:t>
            </a:r>
            <a:endParaRPr lang="nb-NO" i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398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Dette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et </a:t>
            </a:r>
            <a:r>
              <a:rPr lang="en-GB" dirty="0" err="1" smtClean="0"/>
              <a:t>underkapittel</a:t>
            </a:r>
            <a:r>
              <a:rPr lang="en-GB" dirty="0" smtClean="0"/>
              <a:t> om å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få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verdi</a:t>
            </a:r>
            <a:r>
              <a:rPr lang="en-GB" baseline="0" dirty="0" smtClean="0"/>
              <a:t> for </a:t>
            </a:r>
            <a:r>
              <a:rPr lang="en-GB" baseline="0" dirty="0" err="1" smtClean="0"/>
              <a:t>pengene</a:t>
            </a:r>
            <a:r>
              <a:rPr lang="en-GB" baseline="0" dirty="0" smtClean="0"/>
              <a:t> – i form </a:t>
            </a:r>
            <a:r>
              <a:rPr lang="en-GB" baseline="0" dirty="0" err="1" smtClean="0"/>
              <a:t>av</a:t>
            </a:r>
            <a:r>
              <a:rPr lang="en-GB" baseline="0" dirty="0" smtClean="0"/>
              <a:t> å </a:t>
            </a:r>
            <a:r>
              <a:rPr lang="en-GB" baseline="0" dirty="0" err="1" smtClean="0"/>
              <a:t>tenke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økonomi</a:t>
            </a:r>
            <a:r>
              <a:rPr lang="en-GB" baseline="0" dirty="0" smtClean="0"/>
              <a:t> og </a:t>
            </a:r>
            <a:r>
              <a:rPr lang="en-GB" baseline="0" dirty="0" err="1" smtClean="0"/>
              <a:t>helse</a:t>
            </a:r>
            <a:r>
              <a:rPr lang="en-GB" baseline="0" dirty="0" smtClean="0"/>
              <a:t>. </a:t>
            </a:r>
          </a:p>
          <a:p>
            <a:endParaRPr lang="en-GB" baseline="0" dirty="0" smtClean="0"/>
          </a:p>
          <a:p>
            <a:r>
              <a:rPr lang="en-GB" i="1" baseline="0" dirty="0" err="1" smtClean="0"/>
              <a:t>Få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mest</a:t>
            </a:r>
            <a:r>
              <a:rPr lang="en-GB" i="1" baseline="0" dirty="0" smtClean="0"/>
              <a:t> for </a:t>
            </a:r>
            <a:r>
              <a:rPr lang="en-GB" i="1" baseline="0" dirty="0" err="1" smtClean="0"/>
              <a:t>pengene</a:t>
            </a:r>
            <a:r>
              <a:rPr lang="en-GB" i="1" baseline="0" dirty="0" smtClean="0"/>
              <a:t>. </a:t>
            </a:r>
            <a:r>
              <a:rPr lang="en-GB" i="1" baseline="0" dirty="0" err="1" smtClean="0"/>
              <a:t>Hva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tenker</a:t>
            </a:r>
            <a:r>
              <a:rPr lang="en-GB" i="1" baseline="0" dirty="0" smtClean="0"/>
              <a:t> vi </a:t>
            </a:r>
            <a:r>
              <a:rPr lang="en-GB" i="1" baseline="0" dirty="0" err="1" smtClean="0"/>
              <a:t>på</a:t>
            </a:r>
            <a:r>
              <a:rPr lang="en-GB" i="1" baseline="0" dirty="0" smtClean="0"/>
              <a:t>, </a:t>
            </a:r>
            <a:r>
              <a:rPr lang="en-GB" i="1" baseline="0" dirty="0" err="1" smtClean="0"/>
              <a:t>tror</a:t>
            </a:r>
            <a:r>
              <a:rPr lang="en-GB" i="1" baseline="0" dirty="0" smtClean="0"/>
              <a:t> du?</a:t>
            </a:r>
          </a:p>
          <a:p>
            <a:r>
              <a:rPr lang="en-GB" i="1" baseline="0" dirty="0" smtClean="0"/>
              <a:t>Handle store </a:t>
            </a:r>
            <a:r>
              <a:rPr lang="en-GB" i="1" baseline="0" dirty="0" err="1" smtClean="0"/>
              <a:t>kvanta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volum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mengde</a:t>
            </a:r>
            <a:r>
              <a:rPr lang="en-GB" i="1" baseline="0" dirty="0" smtClean="0"/>
              <a:t>?</a:t>
            </a:r>
          </a:p>
          <a:p>
            <a:r>
              <a:rPr lang="en-GB" i="1" baseline="0" dirty="0" smtClean="0"/>
              <a:t>Spare </a:t>
            </a:r>
            <a:r>
              <a:rPr lang="en-GB" i="1" baseline="0" dirty="0" err="1" smtClean="0"/>
              <a:t>penger</a:t>
            </a:r>
            <a:r>
              <a:rPr lang="en-GB" i="1" baseline="0" dirty="0" smtClean="0"/>
              <a:t>?</a:t>
            </a:r>
          </a:p>
          <a:p>
            <a:r>
              <a:rPr lang="en-GB" i="1" baseline="0" dirty="0" err="1" smtClean="0"/>
              <a:t>Hva</a:t>
            </a:r>
            <a:r>
              <a:rPr lang="en-GB" i="1" baseline="0" dirty="0" smtClean="0"/>
              <a:t> med </a:t>
            </a:r>
            <a:r>
              <a:rPr lang="en-GB" i="1" baseline="0" dirty="0" err="1" smtClean="0"/>
              <a:t>helse</a:t>
            </a:r>
            <a:r>
              <a:rPr lang="en-GB" i="1" baseline="0" dirty="0" smtClean="0"/>
              <a:t>? </a:t>
            </a:r>
            <a:r>
              <a:rPr lang="en-GB" i="1" baseline="0" dirty="0" err="1" smtClean="0"/>
              <a:t>Er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det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viktig</a:t>
            </a:r>
            <a:r>
              <a:rPr lang="en-GB" i="1" baseline="0" dirty="0" smtClean="0"/>
              <a:t> å </a:t>
            </a:r>
            <a:r>
              <a:rPr lang="en-GB" i="1" baseline="0" dirty="0" err="1" smtClean="0"/>
              <a:t>tenke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på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helse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når</a:t>
            </a:r>
            <a:r>
              <a:rPr lang="en-GB" i="1" baseline="0" dirty="0" smtClean="0"/>
              <a:t> vi handler?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708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Hvordan</a:t>
            </a:r>
            <a:r>
              <a:rPr lang="nb-NO" i="1" baseline="0" dirty="0" smtClean="0"/>
              <a:t> kan vi få mest for pengene?</a:t>
            </a:r>
          </a:p>
          <a:p>
            <a:endParaRPr lang="nb-NO" baseline="0" dirty="0" smtClean="0"/>
          </a:p>
          <a:p>
            <a:r>
              <a:rPr lang="nb-NO" baseline="0" dirty="0" smtClean="0"/>
              <a:t>Snakk sammen i klassen. </a:t>
            </a:r>
          </a:p>
          <a:p>
            <a:endParaRPr lang="nb-NO" baseline="0" dirty="0" smtClean="0"/>
          </a:p>
          <a:p>
            <a:r>
              <a:rPr lang="nb-NO" baseline="0" noProof="0" dirty="0" smtClean="0"/>
              <a:t>Forslag:</a:t>
            </a:r>
          </a:p>
          <a:p>
            <a:r>
              <a:rPr lang="nb-NO" i="1" baseline="0" noProof="0" dirty="0" smtClean="0"/>
              <a:t>Handle store kvanta/volum/mengde?</a:t>
            </a:r>
          </a:p>
          <a:p>
            <a:r>
              <a:rPr lang="nb-NO" i="1" baseline="0" noProof="0" dirty="0" smtClean="0"/>
              <a:t>Spare penger?</a:t>
            </a:r>
          </a:p>
          <a:p>
            <a:r>
              <a:rPr lang="nb-NO" i="1" baseline="0" noProof="0" dirty="0" smtClean="0"/>
              <a:t>Er det viktig å tenke på helse når vi handler?</a:t>
            </a:r>
          </a:p>
          <a:p>
            <a:r>
              <a:rPr lang="nb-NO" i="1" baseline="0" noProof="0" dirty="0" smtClean="0"/>
              <a:t>Hva med kvalitet? Ser du etter kvalitet når du handler?</a:t>
            </a:r>
          </a:p>
          <a:p>
            <a:r>
              <a:rPr lang="nb-NO" i="1" baseline="0" noProof="0" dirty="0" smtClean="0"/>
              <a:t>Hva skal du se etter når du handler</a:t>
            </a:r>
            <a:r>
              <a:rPr lang="en-GB" i="1" baseline="0" dirty="0" smtClean="0"/>
              <a:t>?</a:t>
            </a:r>
          </a:p>
          <a:p>
            <a:endParaRPr lang="en-GB" i="1" baseline="0" dirty="0" smtClean="0"/>
          </a:p>
          <a:p>
            <a:endParaRPr lang="nb-NO" baseline="0" dirty="0" smtClean="0"/>
          </a:p>
          <a:p>
            <a:r>
              <a:rPr lang="nb-NO" baseline="0" dirty="0" smtClean="0"/>
              <a:t>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1356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0" i="1" dirty="0" smtClean="0"/>
              <a:t>Her er noen forslag for å få mest for pengene:</a:t>
            </a:r>
            <a:r>
              <a:rPr lang="nb-NO" b="0" i="1" baseline="0" dirty="0" smtClean="0"/>
              <a:t> </a:t>
            </a:r>
          </a:p>
          <a:p>
            <a:endParaRPr lang="nb-NO" baseline="0" dirty="0" smtClean="0"/>
          </a:p>
          <a:p>
            <a:r>
              <a:rPr lang="nb-NO" i="1" baseline="0" dirty="0" err="1" smtClean="0"/>
              <a:t>App</a:t>
            </a:r>
            <a:r>
              <a:rPr lang="nb-NO" i="1" baseline="0" dirty="0" smtClean="0"/>
              <a:t>/internett: </a:t>
            </a:r>
          </a:p>
          <a:p>
            <a:r>
              <a:rPr lang="nb-NO" i="1" baseline="0" dirty="0" smtClean="0"/>
              <a:t>Har dere mobiltelefon eller internett hjemme? </a:t>
            </a:r>
          </a:p>
          <a:p>
            <a:r>
              <a:rPr lang="nb-NO" i="1" baseline="0" dirty="0" smtClean="0"/>
              <a:t>Det finnes en </a:t>
            </a:r>
            <a:r>
              <a:rPr lang="nb-NO" i="1" baseline="0" dirty="0" err="1" smtClean="0"/>
              <a:t>App</a:t>
            </a:r>
            <a:r>
              <a:rPr lang="nb-NO" i="1" baseline="0" dirty="0" smtClean="0"/>
              <a:t> (applikasjon)  og nettsider som ser etter billige priser.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Grønnsaksbutikken: </a:t>
            </a:r>
          </a:p>
          <a:p>
            <a:r>
              <a:rPr lang="nb-NO" i="1" baseline="0" dirty="0" smtClean="0"/>
              <a:t>Dette vet dere om ikke sant? Grønnsaksbutikken har ofte billige gode grønnsaker. </a:t>
            </a:r>
          </a:p>
          <a:p>
            <a:r>
              <a:rPr lang="nb-NO" i="1" baseline="0" dirty="0" smtClean="0"/>
              <a:t>Men disse butikkene har også mye annet.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Velg kvalitet: </a:t>
            </a:r>
          </a:p>
          <a:p>
            <a:r>
              <a:rPr lang="nb-NO" i="1" baseline="0" dirty="0" smtClean="0"/>
              <a:t>Når du velger olje for eksempel bør vi se etter dette merket (pek på nøkkelhull). </a:t>
            </a:r>
          </a:p>
          <a:p>
            <a:r>
              <a:rPr lang="nb-NO" i="1" baseline="0" dirty="0" smtClean="0"/>
              <a:t>Flasken bør være mørk. </a:t>
            </a:r>
          </a:p>
          <a:p>
            <a:r>
              <a:rPr lang="nb-NO" i="1" baseline="0" dirty="0" smtClean="0"/>
              <a:t>Det bør være oliven eller raps.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206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et tips: </a:t>
            </a:r>
          </a:p>
          <a:p>
            <a:r>
              <a:rPr lang="nb-NO" i="1" dirty="0" smtClean="0"/>
              <a:t>Ikke kjøp mat når du eller barnet ditt er sulten.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Har du opplevd dette?  </a:t>
            </a:r>
          </a:p>
          <a:p>
            <a:r>
              <a:rPr lang="nb-NO" i="1" baseline="0" dirty="0" smtClean="0"/>
              <a:t>Hva skjer da?</a:t>
            </a:r>
          </a:p>
          <a:p>
            <a:r>
              <a:rPr lang="nb-NO" i="1" baseline="0" dirty="0" smtClean="0"/>
              <a:t>Hva er lurt å gjøre istedenfor?</a:t>
            </a:r>
          </a:p>
          <a:p>
            <a:r>
              <a:rPr lang="nb-NO" i="1" baseline="0" dirty="0" smtClean="0"/>
              <a:t>Det er lett å kjøpe noe usunt som barnet vil ha. Som en bolle. </a:t>
            </a:r>
          </a:p>
          <a:p>
            <a:r>
              <a:rPr lang="nb-NO" i="1" baseline="0" dirty="0" smtClean="0"/>
              <a:t>Da er det lurt å gi barnet noe sunt istedenfor.  </a:t>
            </a:r>
          </a:p>
          <a:p>
            <a:endParaRPr lang="nb-NO" i="1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151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Dette gjelder også for oss voksne.</a:t>
            </a:r>
            <a:r>
              <a:rPr lang="nb-NO" i="1" baseline="0" dirty="0" smtClean="0"/>
              <a:t> </a:t>
            </a:r>
          </a:p>
          <a:p>
            <a:r>
              <a:rPr lang="nb-NO" i="1" baseline="0" dirty="0" smtClean="0"/>
              <a:t>Er jeg sulten vil jeg gjerne ha noe kjeks og brus. </a:t>
            </a:r>
          </a:p>
          <a:p>
            <a:r>
              <a:rPr lang="nb-NO" i="1" baseline="0" dirty="0" smtClean="0"/>
              <a:t>Da er det lurt å kjøpe noe sunt, som nøtter og vann med smak.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Hva gjør du?</a:t>
            </a:r>
          </a:p>
          <a:p>
            <a:r>
              <a:rPr lang="nb-NO" i="1" baseline="0" dirty="0" smtClean="0"/>
              <a:t>Hva kan du gjøre for at dette ikke skjer?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(spise noe sunt før du går i butikken?/ Spise flere ganger i løpet av dagen).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9265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Har du kjøpt mat i Sverige?</a:t>
            </a:r>
          </a:p>
          <a:p>
            <a:r>
              <a:rPr lang="nb-NO" i="1" dirty="0" smtClean="0"/>
              <a:t>Hva</a:t>
            </a:r>
            <a:r>
              <a:rPr lang="nb-NO" i="1" baseline="0" dirty="0" smtClean="0"/>
              <a:t> er viktig å huske på når vi kjøper mat i Sverige?</a:t>
            </a:r>
          </a:p>
          <a:p>
            <a:r>
              <a:rPr lang="nb-NO" i="0" baseline="0" dirty="0" smtClean="0"/>
              <a:t>(Oppbevare/holde maten kald – bruk kjøleposer/kjøleelement/annet)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005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Først skal vi ha en kort presentasjonsrunde: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0" dirty="0" smtClean="0">
                <a:solidFill>
                  <a:schemeClr val="bg1"/>
                </a:solidFill>
              </a:rPr>
              <a:t>Presenter deg selv: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nb-NO" i="1" dirty="0" smtClean="0">
                <a:solidFill>
                  <a:schemeClr val="bg1"/>
                </a:solidFill>
              </a:rPr>
              <a:t>Hva heter du?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nb-NO" i="1" dirty="0" smtClean="0">
                <a:solidFill>
                  <a:schemeClr val="bg1"/>
                </a:solidFill>
              </a:rPr>
              <a:t>Hvor kommer du fra?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nb-NO" i="1" dirty="0" smtClean="0">
                <a:solidFill>
                  <a:schemeClr val="bg1"/>
                </a:solidFill>
              </a:rPr>
              <a:t>Hvor lenge har du vært i Norge?</a:t>
            </a:r>
          </a:p>
          <a:p>
            <a:pPr marL="0" indent="0" algn="l">
              <a:buFont typeface="Arial" panose="020B0604020202020204" pitchFamily="34" charset="0"/>
              <a:buNone/>
            </a:pPr>
            <a:endParaRPr lang="nb-NO" sz="2800" i="1" dirty="0" smtClean="0">
              <a:solidFill>
                <a:srgbClr val="831774"/>
              </a:solidFill>
            </a:endParaRPr>
          </a:p>
          <a:p>
            <a:pPr marL="0" indent="0" algn="l">
              <a:buFont typeface="Arial" panose="020B0604020202020204" pitchFamily="34" charset="0"/>
              <a:buNone/>
            </a:pPr>
            <a:r>
              <a:rPr lang="nb-NO" sz="2800" i="0" dirty="0" smtClean="0">
                <a:solidFill>
                  <a:srgbClr val="831774"/>
                </a:solidFill>
              </a:rPr>
              <a:t>Noen oppfølgingsspørsmål</a:t>
            </a:r>
            <a:r>
              <a:rPr lang="nb-NO" sz="2800" i="0" baseline="0" dirty="0" smtClean="0">
                <a:solidFill>
                  <a:srgbClr val="831774"/>
                </a:solidFill>
              </a:rPr>
              <a:t> for å komme inn på dagens tema: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dirty="0" smtClean="0">
                <a:solidFill>
                  <a:srgbClr val="831774"/>
                </a:solidFill>
              </a:rPr>
              <a:t>Hvilken mat liker du best?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dirty="0" smtClean="0">
                <a:solidFill>
                  <a:srgbClr val="831774"/>
                </a:solidFill>
              </a:rPr>
              <a:t>Hva liker du å gjøre for å være aktiv?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dirty="0" smtClean="0">
                <a:solidFill>
                  <a:srgbClr val="831774"/>
                </a:solidFill>
              </a:rPr>
              <a:t>Følge opp spørsmål om mat og helse: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dirty="0" smtClean="0">
                <a:solidFill>
                  <a:srgbClr val="831774"/>
                </a:solidFill>
              </a:rPr>
              <a:t>Hva er kosthold? (det du spiser og drikker ofte)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dirty="0" smtClean="0">
                <a:solidFill>
                  <a:srgbClr val="831774"/>
                </a:solidFill>
              </a:rPr>
              <a:t>Har du endret ditt kosthold siden du kom</a:t>
            </a:r>
            <a:r>
              <a:rPr lang="nb-NO" sz="2800" i="1" baseline="0" dirty="0" smtClean="0">
                <a:solidFill>
                  <a:srgbClr val="831774"/>
                </a:solidFill>
              </a:rPr>
              <a:t> til Norge?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dirty="0" smtClean="0">
                <a:solidFill>
                  <a:srgbClr val="831774"/>
                </a:solidFill>
              </a:rPr>
              <a:t>Hva har endret</a:t>
            </a:r>
            <a:r>
              <a:rPr lang="nb-NO" sz="2800" i="1" baseline="0" dirty="0" smtClean="0">
                <a:solidFill>
                  <a:srgbClr val="831774"/>
                </a:solidFill>
              </a:rPr>
              <a:t> seg/ blitt annerledes?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baseline="0" dirty="0" smtClean="0">
                <a:solidFill>
                  <a:srgbClr val="831774"/>
                </a:solidFill>
              </a:rPr>
              <a:t>Var det noe som var nytt?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baseline="0" dirty="0" smtClean="0">
                <a:solidFill>
                  <a:srgbClr val="831774"/>
                </a:solidFill>
              </a:rPr>
              <a:t>Får du tak i matvarene du brukte i ditt hjemland? </a:t>
            </a:r>
            <a:br>
              <a:rPr lang="nb-NO" sz="2800" i="1" baseline="0" dirty="0" smtClean="0">
                <a:solidFill>
                  <a:srgbClr val="831774"/>
                </a:solidFill>
              </a:rPr>
            </a:br>
            <a:r>
              <a:rPr lang="nb-NO" sz="2800" i="1" baseline="0" dirty="0" smtClean="0">
                <a:solidFill>
                  <a:srgbClr val="831774"/>
                </a:solidFill>
              </a:rPr>
              <a:t>Er det noe du ikke finner i butikken?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b-NO" sz="2800" i="1" baseline="0" dirty="0" smtClean="0">
                <a:solidFill>
                  <a:srgbClr val="831774"/>
                </a:solidFill>
              </a:rPr>
              <a:t>Hvor handler du?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b-NO" sz="2800" dirty="0" smtClean="0">
              <a:solidFill>
                <a:srgbClr val="831774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nb-NO" dirty="0" smtClean="0">
              <a:solidFill>
                <a:schemeClr val="bg1"/>
              </a:solidFill>
            </a:endParaRPr>
          </a:p>
          <a:p>
            <a:pPr algn="l"/>
            <a:endParaRPr lang="nb-NO" dirty="0" smtClean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400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</a:t>
            </a:r>
            <a:r>
              <a:rPr lang="nb-NO" i="1" baseline="0" dirty="0" smtClean="0"/>
              <a:t> kommer et tips om å få mest for pengene.</a:t>
            </a:r>
          </a:p>
          <a:p>
            <a:r>
              <a:rPr lang="nb-NO" i="1" baseline="0" dirty="0" smtClean="0"/>
              <a:t>Lag en liste av de varene du skal ha. </a:t>
            </a:r>
          </a:p>
          <a:p>
            <a:r>
              <a:rPr lang="nb-NO" i="1" baseline="0" dirty="0" smtClean="0"/>
              <a:t>Kjøp mat to ganger i uken.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923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Når du er i butikken, hold</a:t>
            </a:r>
            <a:r>
              <a:rPr lang="nb-NO" i="1" baseline="0" dirty="0" smtClean="0"/>
              <a:t> deg til listen. </a:t>
            </a:r>
          </a:p>
          <a:p>
            <a:r>
              <a:rPr lang="nb-NO" i="1" baseline="0" dirty="0" smtClean="0"/>
              <a:t>Velg en billig butikk. Da kan du spare penger. </a:t>
            </a:r>
          </a:p>
          <a:p>
            <a:r>
              <a:rPr lang="nb-NO" i="1" baseline="0" dirty="0" smtClean="0"/>
              <a:t>Hvilken butikk bruker du?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9290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Når du kommer hjem,</a:t>
            </a:r>
            <a:r>
              <a:rPr lang="nb-NO" i="1" baseline="0" dirty="0" smtClean="0"/>
              <a:t> spar på kvitteringer. </a:t>
            </a:r>
          </a:p>
          <a:p>
            <a:r>
              <a:rPr lang="nb-NO" i="1" baseline="0" dirty="0" smtClean="0"/>
              <a:t>Regn ut hvor mye du bruker. </a:t>
            </a:r>
          </a:p>
          <a:p>
            <a:r>
              <a:rPr lang="nb-NO" i="1" baseline="0" dirty="0" smtClean="0"/>
              <a:t>Lag en oversikt. </a:t>
            </a:r>
          </a:p>
          <a:p>
            <a:r>
              <a:rPr lang="nb-NO" i="1" baseline="0" dirty="0" smtClean="0"/>
              <a:t>Dette kan du bruke som budsjett.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Et budsjett er et forslag til hvordan du kan bruke dine penger. </a:t>
            </a:r>
          </a:p>
          <a:p>
            <a:r>
              <a:rPr lang="nb-NO" i="1" baseline="0" dirty="0" smtClean="0"/>
              <a:t>Dette blir et matbudsjett. </a:t>
            </a:r>
          </a:p>
          <a:p>
            <a:r>
              <a:rPr lang="nb-NO" i="1" baseline="0" dirty="0" smtClean="0"/>
              <a:t>Man kan spare mye penger når man holder seg til sitt matbudsjett.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70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For å finne ut av hva du skal kjøpe i butikken kan vi lage en meny. </a:t>
            </a:r>
          </a:p>
          <a:p>
            <a:r>
              <a:rPr lang="nb-NO" i="1" dirty="0" smtClean="0"/>
              <a:t>Når</a:t>
            </a:r>
            <a:r>
              <a:rPr lang="nb-NO" i="1" baseline="0" dirty="0" smtClean="0"/>
              <a:t> spiser du i løpet av en dag?</a:t>
            </a:r>
          </a:p>
          <a:p>
            <a:r>
              <a:rPr lang="nb-NO" i="1" dirty="0" smtClean="0"/>
              <a:t>Spiser du frokost/lunsj/middag/på</a:t>
            </a:r>
            <a:r>
              <a:rPr lang="nb-NO" i="1" baseline="0" dirty="0" smtClean="0"/>
              <a:t> kvelden?</a:t>
            </a:r>
          </a:p>
          <a:p>
            <a:r>
              <a:rPr lang="nb-NO" i="1" baseline="0" dirty="0" smtClean="0"/>
              <a:t>Hva spiser du? </a:t>
            </a:r>
          </a:p>
          <a:p>
            <a:r>
              <a:rPr lang="nb-NO" i="1" baseline="0" dirty="0" smtClean="0"/>
              <a:t>Lager du maten selv? </a:t>
            </a:r>
          </a:p>
          <a:p>
            <a:r>
              <a:rPr lang="nb-NO" i="1" baseline="0" dirty="0" smtClean="0"/>
              <a:t>Tar du med deg mat på skolen/jobb? </a:t>
            </a:r>
          </a:p>
          <a:p>
            <a:r>
              <a:rPr lang="nb-NO" i="1" baseline="0" dirty="0" smtClean="0"/>
              <a:t>Lager du mat til barna i barnehagen?</a:t>
            </a:r>
            <a:br>
              <a:rPr lang="nb-NO" i="1" baseline="0" dirty="0" smtClean="0"/>
            </a:br>
            <a:r>
              <a:rPr lang="nb-NO" i="1" baseline="0" dirty="0" smtClean="0"/>
              <a:t>Kjøper du den ferdig?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Tenk på hva du spiser – etterpå skal vi gjøre en oppgave om dette.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1943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Lag meny for en uke: Tenk på hva du/du og</a:t>
            </a:r>
            <a:r>
              <a:rPr lang="nb-NO" i="1" baseline="0" dirty="0" smtClean="0"/>
              <a:t> din familie</a:t>
            </a:r>
            <a:r>
              <a:rPr lang="nb-NO" i="1" dirty="0" smtClean="0"/>
              <a:t> spiser i </a:t>
            </a:r>
            <a:r>
              <a:rPr lang="nb-NO" i="1" baseline="0" dirty="0" smtClean="0"/>
              <a:t>løpet av en hel uke. </a:t>
            </a:r>
          </a:p>
          <a:p>
            <a:r>
              <a:rPr lang="nb-NO" i="1" baseline="0" dirty="0" smtClean="0"/>
              <a:t>Hvorfor er det lurt med en meny?</a:t>
            </a:r>
          </a:p>
          <a:p>
            <a:r>
              <a:rPr lang="nb-NO" i="1" baseline="0" dirty="0" smtClean="0"/>
              <a:t>Når passer det å kjøpe mat?</a:t>
            </a:r>
          </a:p>
          <a:p>
            <a:r>
              <a:rPr lang="nb-NO" i="1" baseline="0" dirty="0" smtClean="0"/>
              <a:t>Spiser du opp all maten som blir laget? Kaster du mye mat?</a:t>
            </a:r>
          </a:p>
          <a:p>
            <a:r>
              <a:rPr lang="nb-NO" i="1" baseline="0" dirty="0" smtClean="0"/>
              <a:t>Hva kan du gjøre for at det ikke skjer?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Jeg kan for eksempel planlegge. Jeg kan lage en meny for en uke. </a:t>
            </a:r>
          </a:p>
          <a:p>
            <a:r>
              <a:rPr lang="nb-NO" i="1" baseline="0" dirty="0" smtClean="0"/>
              <a:t>Da kan jeg lage mat slik at jeg ikke kaster mat. </a:t>
            </a:r>
          </a:p>
          <a:p>
            <a:r>
              <a:rPr lang="nb-NO" i="1" baseline="0" dirty="0" smtClean="0"/>
              <a:t>Jeg kan bruke det som blir til overs på onsdag til å lage en suppe på torsdag. </a:t>
            </a:r>
          </a:p>
          <a:p>
            <a:endParaRPr lang="nb-NO" i="1" baseline="0" dirty="0" smtClean="0"/>
          </a:p>
          <a:p>
            <a:endParaRPr lang="nb-NO" i="0" baseline="0" dirty="0" smtClean="0"/>
          </a:p>
          <a:p>
            <a:r>
              <a:rPr lang="nb-NO" i="0" baseline="0" dirty="0" smtClean="0"/>
              <a:t>Det er lurt å lage en meny på slutten av dagen slik at deltakerne kan bruke det de har lært/evt. sette av egen tid til å jobbe med å lage en meny for en dag og en uke. </a:t>
            </a:r>
          </a:p>
          <a:p>
            <a:endParaRPr lang="nb-NO" i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1943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Her kan du</a:t>
            </a:r>
            <a:r>
              <a:rPr lang="nb-NO" baseline="0" dirty="0" smtClean="0"/>
              <a:t> bestemme om dere skal jobbe med dette nå eller vente til senere. </a:t>
            </a:r>
          </a:p>
          <a:p>
            <a:r>
              <a:rPr lang="nb-NO" baseline="0" dirty="0" smtClean="0"/>
              <a:t>Et forslag er å lage noen skisser og ta det frem igjen for videre arbeid senere. </a:t>
            </a:r>
          </a:p>
          <a:p>
            <a:r>
              <a:rPr lang="nb-NO" baseline="0" dirty="0" smtClean="0"/>
              <a:t>Det finnes </a:t>
            </a:r>
            <a:r>
              <a:rPr lang="nb-NO" baseline="0" smtClean="0"/>
              <a:t>eksempel på </a:t>
            </a:r>
            <a:r>
              <a:rPr lang="nb-NO" baseline="0" dirty="0" smtClean="0"/>
              <a:t>meny for en dag og påbegynt meny for en uke, samt ark til utfylling i deltakerheftet.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186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Råd </a:t>
            </a:r>
            <a:r>
              <a:rPr lang="nb-NO" i="1" dirty="0" err="1" smtClean="0"/>
              <a:t>nr</a:t>
            </a:r>
            <a:r>
              <a:rPr lang="nb-NO" i="1" dirty="0" smtClean="0"/>
              <a:t> 2  er at vi bør spise frukt, bær</a:t>
            </a:r>
            <a:r>
              <a:rPr lang="nb-NO" i="1" baseline="0" dirty="0" smtClean="0"/>
              <a:t> og grønnsaker.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7161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0" dirty="0" smtClean="0"/>
              <a:t>For å komme inn på temaet om</a:t>
            </a:r>
            <a:r>
              <a:rPr lang="nb-NO" i="0" baseline="0" dirty="0" smtClean="0"/>
              <a:t> frukt, bør og grønnsaker er det lurt å snakke om hva de spiser av disse varene: </a:t>
            </a:r>
          </a:p>
          <a:p>
            <a:endParaRPr lang="nb-NO" i="0" dirty="0" smtClean="0"/>
          </a:p>
          <a:p>
            <a:r>
              <a:rPr lang="nb-NO" i="1" dirty="0" smtClean="0"/>
              <a:t>Hvilke frukt, bær og grønnsaker spiser</a:t>
            </a:r>
            <a:r>
              <a:rPr lang="nb-NO" i="1" baseline="0" dirty="0" smtClean="0"/>
              <a:t> du? </a:t>
            </a:r>
          </a:p>
          <a:p>
            <a:r>
              <a:rPr lang="nb-NO" i="1" baseline="0" dirty="0" smtClean="0"/>
              <a:t>Hva liker du best? </a:t>
            </a:r>
          </a:p>
          <a:p>
            <a:r>
              <a:rPr lang="nb-NO" i="1" baseline="0" dirty="0" smtClean="0"/>
              <a:t>Hvorfor liker du det?</a:t>
            </a:r>
          </a:p>
          <a:p>
            <a:r>
              <a:rPr lang="nb-NO" i="1" baseline="0" dirty="0" smtClean="0"/>
              <a:t>Finner du den frukten/grønnsaken i butikken? </a:t>
            </a:r>
          </a:p>
          <a:p>
            <a:r>
              <a:rPr lang="nb-NO" i="1" baseline="0" dirty="0" smtClean="0"/>
              <a:t>Hvor finner du den frukten/grønnsaken?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37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51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 mye frukt, bær og grønnsaker skal jeg</a:t>
            </a:r>
            <a:r>
              <a:rPr lang="nb-NO" i="1" baseline="0" dirty="0" smtClean="0"/>
              <a:t> </a:t>
            </a:r>
            <a:r>
              <a:rPr lang="nb-NO" i="1" dirty="0" smtClean="0"/>
              <a:t>spise? </a:t>
            </a:r>
          </a:p>
          <a:p>
            <a:r>
              <a:rPr lang="nb-NO" i="1" dirty="0" smtClean="0"/>
              <a:t>Det er anbefaler at vi spiser 5 porsjoner frukt, grønnsaker eller bær om dagen. </a:t>
            </a:r>
          </a:p>
          <a:p>
            <a:r>
              <a:rPr lang="nb-NO" i="1" dirty="0" smtClean="0"/>
              <a:t>Du har kanskje hørt om 5 om dagen?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Hvor mye er en porsjon</a:t>
            </a:r>
            <a:r>
              <a:rPr lang="nb-NO" i="1" baseline="0" dirty="0" smtClean="0"/>
              <a:t>? Det er 1 håndfull. For eksempel </a:t>
            </a:r>
            <a:r>
              <a:rPr lang="nb-NO" i="1" dirty="0" smtClean="0"/>
              <a:t>et eple, en håndfull blåbær eller en handfull tomater. </a:t>
            </a:r>
          </a:p>
          <a:p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For deltakerne i undervisningen er ikke hensikten å legge stor vekt på eksakt mengde frukt og grønt, men at det bør være en stor del av kostholdet. </a:t>
            </a:r>
          </a:p>
          <a:p>
            <a:r>
              <a:rPr lang="nb-NO" dirty="0" smtClean="0"/>
              <a:t>Én porsjon frukt, grønt og bær er det samme som 100g eller </a:t>
            </a:r>
            <a:r>
              <a:rPr lang="nb-NO" b="1" dirty="0" smtClean="0"/>
              <a:t>en håndfull</a:t>
            </a:r>
            <a:r>
              <a:rPr lang="nb-NO" dirty="0" smtClean="0"/>
              <a:t>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38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7434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Hvordan kan jeg spise 5 om dagen?</a:t>
            </a:r>
          </a:p>
          <a:p>
            <a:r>
              <a:rPr lang="nb-NO" i="1" dirty="0" smtClean="0"/>
              <a:t>Noen ideer? </a:t>
            </a:r>
          </a:p>
          <a:p>
            <a:r>
              <a:rPr lang="nb-NO" i="1" dirty="0" smtClean="0"/>
              <a:t>Her er noen forslag: </a:t>
            </a:r>
          </a:p>
          <a:p>
            <a:r>
              <a:rPr lang="nb-NO" i="1" dirty="0" smtClean="0"/>
              <a:t>Grønnsaker som dipp/snacks. </a:t>
            </a:r>
          </a:p>
          <a:p>
            <a:r>
              <a:rPr lang="nb-NO" i="1" dirty="0" smtClean="0"/>
              <a:t>Et halvt eple til</a:t>
            </a:r>
            <a:r>
              <a:rPr lang="nb-NO" i="1" baseline="0" dirty="0" smtClean="0"/>
              <a:t> frokost, en halv appelsin, agurk og paprika til lunsj, gulrot til middag.</a:t>
            </a:r>
          </a:p>
          <a:p>
            <a:r>
              <a:rPr lang="nb-NO" i="1" baseline="0" dirty="0" smtClean="0"/>
              <a:t>Ta med litt bær og litt frukt i matpakken/lunsjen. </a:t>
            </a:r>
            <a:endParaRPr lang="nb-NO" i="1" dirty="0" smtClean="0"/>
          </a:p>
          <a:p>
            <a:endParaRPr lang="nb-NO" i="1" dirty="0" smtClean="0"/>
          </a:p>
          <a:p>
            <a:r>
              <a:rPr lang="nb-NO" i="1" dirty="0" smtClean="0"/>
              <a:t>Hva gjør du?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39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047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5244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3000" i="1" dirty="0" smtClean="0">
                <a:solidFill>
                  <a:srgbClr val="831774"/>
                </a:solidFill>
              </a:rPr>
              <a:t>Her er noen andre eksempler:</a:t>
            </a:r>
            <a:r>
              <a:rPr lang="nb-NO" sz="3000" i="1" baseline="0" dirty="0" smtClean="0">
                <a:solidFill>
                  <a:srgbClr val="831774"/>
                </a:solidFill>
              </a:rPr>
              <a:t> </a:t>
            </a:r>
            <a:endParaRPr lang="nb-NO" sz="3000" i="1" dirty="0" smtClean="0">
              <a:solidFill>
                <a:srgbClr val="831774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3000" i="1" dirty="0" smtClean="0">
                <a:solidFill>
                  <a:srgbClr val="831774"/>
                </a:solidFill>
              </a:rPr>
              <a:t>Hermetiske, på glass eller frosne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3000" i="1" dirty="0" smtClean="0">
                <a:solidFill>
                  <a:srgbClr val="831774"/>
                </a:solidFill>
              </a:rPr>
              <a:t>Salat, et glass juice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3000" i="1" dirty="0" smtClean="0">
                <a:solidFill>
                  <a:srgbClr val="831774"/>
                </a:solidFill>
              </a:rPr>
              <a:t>Suppe, gryte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3000" dirty="0" smtClean="0">
              <a:solidFill>
                <a:srgbClr val="831774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3000" dirty="0" smtClean="0">
              <a:solidFill>
                <a:srgbClr val="831774"/>
              </a:solidFill>
            </a:endParaRPr>
          </a:p>
          <a:p>
            <a:endParaRPr lang="nb-NO" dirty="0" smtClean="0"/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398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</a:t>
            </a:r>
            <a:r>
              <a:rPr lang="nb-NO" i="1" baseline="0" dirty="0" smtClean="0"/>
              <a:t> handler du?</a:t>
            </a:r>
          </a:p>
          <a:p>
            <a:r>
              <a:rPr lang="nb-NO" i="1" baseline="0" dirty="0" smtClean="0"/>
              <a:t>Hvor kan jeg finne de beste og billigste grønnsakene?</a:t>
            </a:r>
            <a:endParaRPr lang="nb-NO" i="1" dirty="0" smtClean="0"/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3980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Hvorfor skal</a:t>
            </a:r>
            <a:r>
              <a:rPr lang="nb-NO" baseline="0" dirty="0" smtClean="0"/>
              <a:t> vi </a:t>
            </a:r>
            <a:r>
              <a:rPr lang="nb-NO" dirty="0" smtClean="0"/>
              <a:t>spise 5 om dagen? (frukt, bær og grønnsaker)</a:t>
            </a:r>
          </a:p>
          <a:p>
            <a:endParaRPr lang="nb-NO" dirty="0" smtClean="0"/>
          </a:p>
          <a:p>
            <a:r>
              <a:rPr lang="nb-NO" dirty="0" smtClean="0"/>
              <a:t>Snakk sammen i klassen.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710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Hvorfor skal</a:t>
            </a:r>
            <a:r>
              <a:rPr lang="nb-NO" i="1" baseline="0" dirty="0" smtClean="0"/>
              <a:t> vi </a:t>
            </a:r>
            <a:r>
              <a:rPr lang="nb-NO" i="1" dirty="0" smtClean="0"/>
              <a:t>spise 5 om dagen? </a:t>
            </a:r>
          </a:p>
          <a:p>
            <a:endParaRPr lang="nb-NO" i="1" dirty="0" smtClean="0"/>
          </a:p>
          <a:p>
            <a:r>
              <a:rPr lang="nb-NO" i="1" dirty="0" smtClean="0"/>
              <a:t>Frukt, grønnsaker og bær bør spises hver dag og flere ganger om dagen fordi:</a:t>
            </a:r>
            <a:r>
              <a:rPr lang="nb-NO" i="1" baseline="0" dirty="0" smtClean="0"/>
              <a:t> </a:t>
            </a:r>
          </a:p>
          <a:p>
            <a:r>
              <a:rPr lang="nb-NO" i="1" baseline="0" dirty="0" smtClean="0"/>
              <a:t>D</a:t>
            </a:r>
            <a:r>
              <a:rPr lang="nb-NO" i="1" dirty="0" smtClean="0"/>
              <a:t>et er bra for magen (og fordøyelsen), grønnsaker inneholder mye fiber. Fiber gjør at magen jobber og holder oss mett lenge. </a:t>
            </a:r>
          </a:p>
          <a:p>
            <a:r>
              <a:rPr lang="nb-NO" i="1" dirty="0" smtClean="0"/>
              <a:t>Det er bra for hjertet og det holder deg frisk.  </a:t>
            </a:r>
          </a:p>
          <a:p>
            <a:r>
              <a:rPr lang="nb-NO" i="1" dirty="0" smtClean="0"/>
              <a:t>Frukt, grønnsaker og bær inneholder masse vitaminer, mineraler og jern som er kjempeviktige for helsen vår. </a:t>
            </a:r>
          </a:p>
          <a:p>
            <a:endParaRPr lang="nb-NO" i="1" dirty="0" smtClean="0"/>
          </a:p>
          <a:p>
            <a:pPr lvl="0"/>
            <a:r>
              <a:rPr lang="nb-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 for magen – gir mulighet til å snakke om fiber og forebygging av kreft i mage/tarm.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b-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 for hjertet – gir mulighet til å snakke om Hjerte – karsykdom.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b-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Holder meg frisk – gir mulighet til å snakke om vitaminer, mineraler og antioksidanter.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30878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Bruk menyen</a:t>
            </a:r>
            <a:r>
              <a:rPr lang="nb-NO" baseline="0" dirty="0" smtClean="0"/>
              <a:t> for en dag: </a:t>
            </a:r>
          </a:p>
          <a:p>
            <a:r>
              <a:rPr lang="nb-NO" baseline="0" dirty="0" smtClean="0"/>
              <a:t>Hvis deltakerne ikke har skrevet inn frukt, bær og grønnsaker kan de skrive det inn nå eller senere.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4804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Råd nr. 3. Spis og drikk</a:t>
            </a:r>
            <a:r>
              <a:rPr lang="nb-NO" i="1" baseline="0" dirty="0" smtClean="0"/>
              <a:t> lite sukker.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11789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Nå skal vi </a:t>
            </a:r>
            <a:r>
              <a:rPr lang="nb-NO" i="1" baseline="0" dirty="0" smtClean="0"/>
              <a:t>snakke om sukker.  Hva slags mat med sukker spiser du? </a:t>
            </a:r>
          </a:p>
          <a:p>
            <a:r>
              <a:rPr lang="nb-NO" i="1" baseline="0" dirty="0" smtClean="0"/>
              <a:t>Hva drikker du? Har det sukker?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Er det viktig for oss å tenke på dette? 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070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baseline="0" dirty="0" smtClean="0"/>
              <a:t>Ei jente som veier 40 kilo kan spise dette som dere ser her.  </a:t>
            </a:r>
          </a:p>
          <a:p>
            <a:r>
              <a:rPr lang="nb-NO" i="1" baseline="0" dirty="0" smtClean="0"/>
              <a:t>Det er to eksempler: </a:t>
            </a:r>
          </a:p>
          <a:p>
            <a:r>
              <a:rPr lang="nb-NO" i="1" baseline="0" dirty="0" smtClean="0"/>
              <a:t>Avhengig av hvor aktiv hun er, kan hun spise ca. dette hver dag. </a:t>
            </a:r>
          </a:p>
          <a:p>
            <a:r>
              <a:rPr lang="nb-NO" i="1" baseline="0" dirty="0" smtClean="0"/>
              <a:t>Det sunne alternativet er til høyre. Dere ser at de varene har lite sukker. </a:t>
            </a:r>
          </a:p>
          <a:p>
            <a:endParaRPr lang="nb-NO" i="1" dirty="0" smtClean="0"/>
          </a:p>
          <a:p>
            <a:r>
              <a:rPr lang="nb-NO" i="0" dirty="0" smtClean="0"/>
              <a:t>En sukkerbit er ca. 2 gram sukker. </a:t>
            </a:r>
            <a:endParaRPr lang="nb-NO" i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2571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baseline="0" dirty="0" smtClean="0"/>
              <a:t>En jente eller dame som veier 60 kilo kan drikke denne hver dag. (Avhengig av hvor aktiv hun er). </a:t>
            </a:r>
          </a:p>
          <a:p>
            <a:r>
              <a:rPr lang="nb-NO" i="1" baseline="0" dirty="0" smtClean="0"/>
              <a:t>Et sunnere alternativ er denne til høyre. Den har ikke sukker. </a:t>
            </a:r>
            <a:endParaRPr lang="nb-NO" i="1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756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baseline="0" dirty="0" smtClean="0"/>
              <a:t>En mann som veier 75 kilo kan spise og drikke dette hver dag. (Avhengig av hvor aktiv han er). </a:t>
            </a:r>
          </a:p>
          <a:p>
            <a:r>
              <a:rPr lang="nb-NO" i="1" baseline="0" dirty="0" smtClean="0"/>
              <a:t>Et sunnere alternativ er varene til høyre. </a:t>
            </a:r>
            <a:endParaRPr lang="nb-NO" i="1" dirty="0" smtClean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01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err="1" smtClean="0"/>
              <a:t>Myndighetene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baseline="0" dirty="0" smtClean="0"/>
              <a:t> Norge </a:t>
            </a:r>
            <a:r>
              <a:rPr lang="en-US" i="1" baseline="0" dirty="0" err="1" smtClean="0"/>
              <a:t>ønsker</a:t>
            </a:r>
            <a:r>
              <a:rPr lang="en-US" i="1" baseline="0" dirty="0" smtClean="0"/>
              <a:t> at vi </a:t>
            </a:r>
            <a:r>
              <a:rPr lang="en-US" i="1" baseline="0" dirty="0" err="1" smtClean="0"/>
              <a:t>alle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skal</a:t>
            </a:r>
            <a:r>
              <a:rPr lang="en-US" i="1" baseline="0" dirty="0" smtClean="0"/>
              <a:t> ha god </a:t>
            </a:r>
            <a:r>
              <a:rPr lang="en-US" i="1" baseline="0" dirty="0" err="1" smtClean="0"/>
              <a:t>helse</a:t>
            </a:r>
            <a:r>
              <a:rPr lang="en-US" i="1" baseline="0" dirty="0" smtClean="0"/>
              <a:t>. </a:t>
            </a:r>
          </a:p>
          <a:p>
            <a:r>
              <a:rPr lang="en-US" i="1" dirty="0" smtClean="0"/>
              <a:t>De </a:t>
            </a:r>
            <a:r>
              <a:rPr lang="en-US" i="1" dirty="0" err="1" smtClean="0"/>
              <a:t>har</a:t>
            </a:r>
            <a:r>
              <a:rPr lang="en-US" i="1" dirty="0" smtClean="0"/>
              <a:t> </a:t>
            </a:r>
            <a:r>
              <a:rPr lang="en-US" i="1" dirty="0" err="1" smtClean="0"/>
              <a:t>laget</a:t>
            </a:r>
            <a:r>
              <a:rPr lang="en-US" i="1" dirty="0" smtClean="0"/>
              <a:t> </a:t>
            </a:r>
            <a:r>
              <a:rPr lang="en-US" i="1" dirty="0" err="1" smtClean="0"/>
              <a:t>råd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slik</a:t>
            </a:r>
            <a:r>
              <a:rPr lang="en-US" i="1" baseline="0" dirty="0" smtClean="0"/>
              <a:t> at </a:t>
            </a:r>
            <a:r>
              <a:rPr lang="en-US" i="1" baseline="0" dirty="0" err="1" smtClean="0"/>
              <a:t>jeg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skal</a:t>
            </a:r>
            <a:r>
              <a:rPr lang="en-US" i="1" baseline="0" dirty="0" smtClean="0"/>
              <a:t> ta </a:t>
            </a:r>
            <a:r>
              <a:rPr lang="en-US" i="1" baseline="0" dirty="0" err="1" smtClean="0"/>
              <a:t>vare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på</a:t>
            </a:r>
            <a:r>
              <a:rPr lang="en-US" i="1" baseline="0" dirty="0" smtClean="0"/>
              <a:t> meg </a:t>
            </a:r>
            <a:r>
              <a:rPr lang="en-US" i="1" baseline="0" dirty="0" err="1" smtClean="0"/>
              <a:t>selv</a:t>
            </a:r>
            <a:r>
              <a:rPr lang="en-US" i="1" baseline="0" dirty="0" smtClean="0"/>
              <a:t> og min </a:t>
            </a:r>
            <a:r>
              <a:rPr lang="en-US" i="1" baseline="0" dirty="0" err="1" smtClean="0"/>
              <a:t>familie</a:t>
            </a:r>
            <a:r>
              <a:rPr lang="en-US" i="1" baseline="0" dirty="0" smtClean="0"/>
              <a:t>. </a:t>
            </a:r>
          </a:p>
          <a:p>
            <a:r>
              <a:rPr lang="en-US" i="1" baseline="0" dirty="0" err="1" smtClean="0"/>
              <a:t>Råd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nr</a:t>
            </a:r>
            <a:r>
              <a:rPr lang="en-US" i="1" baseline="0" dirty="0" smtClean="0"/>
              <a:t> 1 </a:t>
            </a:r>
            <a:r>
              <a:rPr lang="en-US" i="1" baseline="0" dirty="0" err="1" smtClean="0"/>
              <a:t>er</a:t>
            </a:r>
            <a:r>
              <a:rPr lang="en-US" i="1" baseline="0" dirty="0" smtClean="0"/>
              <a:t> å </a:t>
            </a:r>
            <a:r>
              <a:rPr lang="en-US" i="1" baseline="0" dirty="0" err="1" smtClean="0"/>
              <a:t>spise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variert</a:t>
            </a:r>
            <a:r>
              <a:rPr lang="en-US" i="1" baseline="0" dirty="0" smtClean="0"/>
              <a:t>. </a:t>
            </a:r>
          </a:p>
          <a:p>
            <a:r>
              <a:rPr lang="en-US" i="1" baseline="0" dirty="0" err="1" smtClean="0"/>
              <a:t>Hva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betyr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det</a:t>
            </a:r>
            <a:r>
              <a:rPr lang="en-US" i="1" baseline="0" dirty="0" smtClean="0"/>
              <a:t>? </a:t>
            </a:r>
          </a:p>
          <a:p>
            <a:r>
              <a:rPr lang="en-US" i="0" baseline="0" dirty="0" smtClean="0"/>
              <a:t>(</a:t>
            </a:r>
            <a:r>
              <a:rPr lang="en-US" i="0" baseline="0" dirty="0" err="1" smtClean="0"/>
              <a:t>det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betyr</a:t>
            </a:r>
            <a:r>
              <a:rPr lang="en-US" i="0" baseline="0" dirty="0" smtClean="0"/>
              <a:t> at vi </a:t>
            </a:r>
            <a:r>
              <a:rPr lang="en-US" i="0" baseline="0" dirty="0" err="1" smtClean="0"/>
              <a:t>skal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spise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flere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matvarer</a:t>
            </a:r>
            <a:r>
              <a:rPr lang="en-US" i="0" baseline="0" dirty="0" smtClean="0"/>
              <a:t>. </a:t>
            </a:r>
            <a:r>
              <a:rPr lang="en-US" i="0" baseline="0" dirty="0" err="1" smtClean="0"/>
              <a:t>Ikke</a:t>
            </a:r>
            <a:r>
              <a:rPr lang="en-US" i="0" baseline="0" dirty="0" smtClean="0"/>
              <a:t> den </a:t>
            </a:r>
            <a:r>
              <a:rPr lang="en-US" i="0" baseline="0" dirty="0" err="1" smtClean="0"/>
              <a:t>samme</a:t>
            </a:r>
            <a:r>
              <a:rPr lang="en-US" i="0" baseline="0" dirty="0" smtClean="0"/>
              <a:t> hele </a:t>
            </a:r>
            <a:r>
              <a:rPr lang="en-US" i="0" baseline="0" dirty="0" err="1" smtClean="0"/>
              <a:t>tiden</a:t>
            </a:r>
            <a:r>
              <a:rPr lang="en-US" i="0" baseline="0" dirty="0" smtClean="0"/>
              <a:t>). </a:t>
            </a:r>
          </a:p>
          <a:p>
            <a:r>
              <a:rPr lang="en-US" i="1" baseline="0" dirty="0" err="1" smtClean="0"/>
              <a:t>Hvis</a:t>
            </a:r>
            <a:r>
              <a:rPr lang="en-US" i="1" baseline="0" dirty="0" smtClean="0"/>
              <a:t> vi </a:t>
            </a:r>
            <a:r>
              <a:rPr lang="en-US" i="1" baseline="0" dirty="0" err="1" smtClean="0"/>
              <a:t>snakker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litt</a:t>
            </a:r>
            <a:r>
              <a:rPr lang="en-US" i="1" baseline="0" dirty="0" smtClean="0"/>
              <a:t> om </a:t>
            </a:r>
            <a:r>
              <a:rPr lang="en-US" i="1" baseline="0" dirty="0" err="1" smtClean="0"/>
              <a:t>matvarene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i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denne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sirkelen</a:t>
            </a:r>
            <a:r>
              <a:rPr lang="en-US" i="1" baseline="0" dirty="0" smtClean="0"/>
              <a:t>. </a:t>
            </a:r>
            <a:r>
              <a:rPr lang="en-US" i="1" baseline="0" dirty="0" err="1" smtClean="0"/>
              <a:t>Er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dette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noe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dere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kjenner</a:t>
            </a:r>
            <a:r>
              <a:rPr lang="en-US" i="1" baseline="0" dirty="0" smtClean="0"/>
              <a:t> </a:t>
            </a:r>
            <a:r>
              <a:rPr lang="en-US" i="1" baseline="0" dirty="0" err="1" smtClean="0"/>
              <a:t>igjen</a:t>
            </a:r>
            <a:r>
              <a:rPr lang="en-US" i="1" baseline="0" dirty="0" smtClean="0"/>
              <a:t>?</a:t>
            </a:r>
          </a:p>
          <a:p>
            <a:endParaRPr lang="en-US" i="1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17112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noen eksempler</a:t>
            </a:r>
            <a:r>
              <a:rPr lang="nb-NO" i="1" baseline="0" dirty="0" smtClean="0"/>
              <a:t> på mat som har mye sukker som vi bør spise lite av. </a:t>
            </a:r>
          </a:p>
          <a:p>
            <a:r>
              <a:rPr lang="nb-NO" i="1" baseline="0" dirty="0" smtClean="0"/>
              <a:t>Kjenner du noen igjen?</a:t>
            </a:r>
          </a:p>
          <a:p>
            <a:r>
              <a:rPr lang="nb-NO" i="1" baseline="0" dirty="0" smtClean="0"/>
              <a:t>Er dette noe du spiser?</a:t>
            </a:r>
          </a:p>
          <a:p>
            <a:r>
              <a:rPr lang="nb-NO" i="1" baseline="0" dirty="0" smtClean="0"/>
              <a:t>Når spiser du det?</a:t>
            </a:r>
          </a:p>
          <a:p>
            <a:endParaRPr lang="nb-NO" i="1" dirty="0" smtClean="0"/>
          </a:p>
          <a:p>
            <a:r>
              <a:rPr lang="nb-NO" i="0" dirty="0" smtClean="0"/>
              <a:t>På bildet ser vi: Loff, burger- og pølsebrød,</a:t>
            </a:r>
            <a:r>
              <a:rPr lang="nb-NO" i="0" baseline="0" dirty="0" smtClean="0"/>
              <a:t> skole- og wienerbrød, bolle, dadler, sjokolade, is, 2 typer yoghurt med mye sukker, </a:t>
            </a:r>
            <a:r>
              <a:rPr lang="nb-NO" i="0" baseline="0" dirty="0" err="1" smtClean="0"/>
              <a:t>nugatti</a:t>
            </a:r>
            <a:r>
              <a:rPr lang="nb-NO" i="0" baseline="0" dirty="0" smtClean="0"/>
              <a:t>/sjokoladepålegg og pakistansk </a:t>
            </a:r>
            <a:r>
              <a:rPr lang="nb-NO" i="0" baseline="0" dirty="0" err="1" smtClean="0"/>
              <a:t>godis</a:t>
            </a:r>
            <a:r>
              <a:rPr lang="nb-NO" i="0" baseline="0" dirty="0" smtClean="0"/>
              <a:t>. </a:t>
            </a:r>
            <a:endParaRPr lang="nb-NO" i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80013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noen eksempler på drikkevarer vi burde</a:t>
            </a:r>
            <a:r>
              <a:rPr lang="nb-NO" i="1" baseline="0" dirty="0" smtClean="0"/>
              <a:t> drikke lite av.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Som dere ser er det også en juice her </a:t>
            </a:r>
            <a:r>
              <a:rPr lang="nb-NO" i="0" baseline="0" dirty="0" smtClean="0"/>
              <a:t>(helt til høyre). </a:t>
            </a:r>
          </a:p>
          <a:p>
            <a:r>
              <a:rPr lang="nb-NO" i="1" baseline="0" dirty="0" smtClean="0"/>
              <a:t>Vi skal drikke </a:t>
            </a:r>
            <a:r>
              <a:rPr lang="nb-NO" b="1" i="1" baseline="0" dirty="0" smtClean="0"/>
              <a:t>ett glass juice om dagen</a:t>
            </a:r>
            <a:r>
              <a:rPr lang="nb-NO" i="1" baseline="0" dirty="0" smtClean="0"/>
              <a:t>. </a:t>
            </a:r>
          </a:p>
          <a:p>
            <a:r>
              <a:rPr lang="nb-NO" i="1" baseline="0" dirty="0" smtClean="0"/>
              <a:t>(Og ikke gi dette til barnet om kvelden/natten. Det ødelegger tennene. Gi barnet vann).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01512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ser dere sukkerinnhold i noen varer. </a:t>
            </a:r>
          </a:p>
          <a:p>
            <a:r>
              <a:rPr lang="nb-NO" i="1" dirty="0" smtClean="0"/>
              <a:t>Er dette noe dere vet</a:t>
            </a:r>
            <a:r>
              <a:rPr lang="nb-NO" i="1" baseline="0" dirty="0" smtClean="0"/>
              <a:t> om?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Ser dere på varen dere kjøper i butikken?</a:t>
            </a:r>
          </a:p>
          <a:p>
            <a:r>
              <a:rPr lang="nb-NO" i="1" baseline="0" dirty="0" smtClean="0"/>
              <a:t>Det er ikke så farlig innimellom – men ikke hver dag.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3509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Hva med koppen</a:t>
            </a:r>
            <a:r>
              <a:rPr lang="nb-NO" i="1" baseline="0" dirty="0" smtClean="0"/>
              <a:t> med kaffe eller koppen med te?</a:t>
            </a:r>
          </a:p>
          <a:p>
            <a:r>
              <a:rPr lang="nb-NO" i="1" baseline="0" dirty="0" smtClean="0"/>
              <a:t>Hvor mye sukker har du i en kopp?</a:t>
            </a:r>
          </a:p>
          <a:p>
            <a:r>
              <a:rPr lang="nb-NO" i="1" baseline="0" dirty="0" smtClean="0"/>
              <a:t>Hvor mye blir det i løpet av dagen?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1861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Hvorfor skal</a:t>
            </a:r>
            <a:r>
              <a:rPr lang="nb-NO" i="1" baseline="0" dirty="0" smtClean="0"/>
              <a:t> vi spise lite sukker?</a:t>
            </a:r>
          </a:p>
          <a:p>
            <a:endParaRPr lang="nb-NO" baseline="0" dirty="0" smtClean="0"/>
          </a:p>
          <a:p>
            <a:r>
              <a:rPr lang="nb-NO" baseline="0" dirty="0" smtClean="0"/>
              <a:t>Snakk sammen i klassen.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77848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Mye sukkerholdig mat gjør  meg fort mett og gir</a:t>
            </a:r>
            <a:r>
              <a:rPr lang="nb-NO" i="1" baseline="0" dirty="0" smtClean="0"/>
              <a:t> deg energi. Jeg føler meg bra. Men etter kort tid blir jeg slapp. Og jeg blir sulten igjen.</a:t>
            </a:r>
          </a:p>
          <a:p>
            <a:r>
              <a:rPr lang="nb-NO" i="1" baseline="0" dirty="0" smtClean="0"/>
              <a:t>Da må jeg spise på nytt. </a:t>
            </a:r>
          </a:p>
          <a:p>
            <a:endParaRPr lang="nb-NO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Med</a:t>
            </a:r>
            <a:r>
              <a:rPr lang="nb-NO" i="1" baseline="0" dirty="0" smtClean="0"/>
              <a:t> tid/over tid </a:t>
            </a:r>
            <a:r>
              <a:rPr lang="nb-NO" i="1" dirty="0" smtClean="0"/>
              <a:t>kan dette gjøre at man legger på seg og blir overvektig.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Overvekt øker risikoen for at man utvikler diabetes</a:t>
            </a:r>
            <a:r>
              <a:rPr lang="nb-NO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Hvis vi spiser eller drikker matvarer som inneholder mye sukker – og som har lite vitaminer og mineraler – kan vi med</a:t>
            </a:r>
            <a:r>
              <a:rPr lang="nb-NO" i="1" baseline="0" dirty="0" smtClean="0"/>
              <a:t> tiden få </a:t>
            </a:r>
            <a:r>
              <a:rPr lang="nb-NO" i="1" dirty="0" smtClean="0"/>
              <a:t>sykdommer, som diabetes type 2.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0385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et tips om andre varer vi kan spise istedenfor.</a:t>
            </a:r>
            <a:r>
              <a:rPr lang="nb-NO" i="1" baseline="0" dirty="0" smtClean="0"/>
              <a:t> </a:t>
            </a:r>
          </a:p>
          <a:p>
            <a:r>
              <a:rPr lang="nb-NO" i="1" dirty="0" smtClean="0"/>
              <a:t>Hva med noen sunne varer</a:t>
            </a:r>
            <a:r>
              <a:rPr lang="nb-NO" i="1" baseline="0" dirty="0" smtClean="0"/>
              <a:t> som også smaker godt?</a:t>
            </a:r>
          </a:p>
          <a:p>
            <a:r>
              <a:rPr lang="nb-NO" i="1" baseline="0" dirty="0" smtClean="0"/>
              <a:t>Spiser du noen av disse forslagene?</a:t>
            </a:r>
          </a:p>
          <a:p>
            <a:endParaRPr lang="nb-NO" i="1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5098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Råd</a:t>
            </a:r>
            <a:r>
              <a:rPr lang="en-GB" i="1" dirty="0" smtClean="0"/>
              <a:t> 4; </a:t>
            </a:r>
            <a:r>
              <a:rPr lang="en-GB" i="1" dirty="0" err="1" smtClean="0"/>
              <a:t>Velg</a:t>
            </a:r>
            <a:r>
              <a:rPr lang="en-GB" i="1" dirty="0" smtClean="0"/>
              <a:t> </a:t>
            </a:r>
            <a:r>
              <a:rPr lang="en-GB" i="1" dirty="0" err="1" smtClean="0"/>
              <a:t>olje</a:t>
            </a:r>
            <a:r>
              <a:rPr lang="en-GB" i="1" dirty="0" smtClean="0"/>
              <a:t> </a:t>
            </a:r>
            <a:r>
              <a:rPr lang="en-GB" i="1" dirty="0" err="1" smtClean="0"/>
              <a:t>og</a:t>
            </a:r>
            <a:r>
              <a:rPr lang="en-GB" i="1" dirty="0" smtClean="0"/>
              <a:t> </a:t>
            </a:r>
            <a:r>
              <a:rPr lang="en-GB" i="1" dirty="0" err="1" smtClean="0"/>
              <a:t>margarin</a:t>
            </a:r>
            <a:r>
              <a:rPr lang="en-GB" i="1" dirty="0" smtClean="0"/>
              <a:t>.</a:t>
            </a:r>
          </a:p>
          <a:p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133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noProof="0" dirty="0" smtClean="0"/>
              <a:t>Nå skal vi snakke</a:t>
            </a:r>
            <a:r>
              <a:rPr lang="nb-NO" i="1" baseline="0" noProof="0" dirty="0" smtClean="0"/>
              <a:t> om olje og margarin: </a:t>
            </a:r>
          </a:p>
          <a:p>
            <a:r>
              <a:rPr lang="nb-NO" i="1" baseline="0" noProof="0" dirty="0" smtClean="0"/>
              <a:t>Hva lager du mat med?</a:t>
            </a:r>
          </a:p>
          <a:p>
            <a:r>
              <a:rPr lang="nb-NO" i="1" baseline="0" noProof="0" dirty="0" smtClean="0"/>
              <a:t>Hva kjøper du i butikken?</a:t>
            </a:r>
          </a:p>
          <a:p>
            <a:r>
              <a:rPr lang="nb-NO" i="1" baseline="0" noProof="0" dirty="0" smtClean="0"/>
              <a:t>Hvorfor kjøper du den?</a:t>
            </a:r>
          </a:p>
          <a:p>
            <a:endParaRPr lang="nb-NO" i="1" baseline="0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Hvilken skal jeg velge når jeg er i</a:t>
            </a:r>
            <a:r>
              <a:rPr lang="nb-NO" i="1" baseline="0" dirty="0" smtClean="0"/>
              <a:t> butikken?</a:t>
            </a:r>
          </a:p>
          <a:p>
            <a:endParaRPr lang="nb-NO" i="1" baseline="0" dirty="0" smtClean="0"/>
          </a:p>
          <a:p>
            <a:r>
              <a:rPr lang="nb-NO" i="1" dirty="0" smtClean="0"/>
              <a:t>Det er forskjell på oljer. </a:t>
            </a:r>
          </a:p>
          <a:p>
            <a:r>
              <a:rPr lang="nb-NO" i="1" dirty="0" smtClean="0"/>
              <a:t>De store dunkene med solsikke- eller maisolje som ofte selges er ikke bra for helsen. </a:t>
            </a:r>
          </a:p>
          <a:p>
            <a:r>
              <a:rPr lang="nb-NO" i="1" dirty="0" smtClean="0"/>
              <a:t>Det er bedre/sunnere å velge: </a:t>
            </a:r>
          </a:p>
          <a:p>
            <a:r>
              <a:rPr lang="nb-NO" i="1" dirty="0" smtClean="0"/>
              <a:t>Kaldpressede* oljer </a:t>
            </a:r>
          </a:p>
          <a:p>
            <a:r>
              <a:rPr lang="nb-NO" i="1" dirty="0" smtClean="0"/>
              <a:t>Oljer i en mørk flaske (da er oljen beskyttet for lys og luft (oksygen). Da ødelegges</a:t>
            </a:r>
            <a:r>
              <a:rPr lang="nb-NO" i="1" baseline="0" dirty="0" smtClean="0"/>
              <a:t> den ikke. </a:t>
            </a:r>
            <a:endParaRPr lang="nb-NO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Velg Olivenolje</a:t>
            </a:r>
            <a:r>
              <a:rPr lang="nb-NO" i="1" baseline="0" dirty="0" smtClean="0"/>
              <a:t> eller rapsolje </a:t>
            </a:r>
          </a:p>
          <a:p>
            <a:r>
              <a:rPr lang="nb-NO" i="1" dirty="0" smtClean="0"/>
              <a:t>Se etter nøkkelhull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*Kaldpresset er en metode som gjør at oljen fortsatt har de gode stoffene fra planten i seg. De stoffene er bra for hjertet og huden. Stoffene holder deg frisk. </a:t>
            </a: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Kanskje</a:t>
            </a:r>
            <a:r>
              <a:rPr lang="en-GB" i="1" dirty="0" smtClean="0"/>
              <a:t> </a:t>
            </a:r>
            <a:r>
              <a:rPr lang="en-GB" i="1" dirty="0" err="1" smtClean="0"/>
              <a:t>dere</a:t>
            </a:r>
            <a:r>
              <a:rPr lang="en-GB" i="1" dirty="0" smtClean="0"/>
              <a:t> </a:t>
            </a:r>
            <a:r>
              <a:rPr lang="en-GB" i="1" dirty="0" err="1" smtClean="0"/>
              <a:t>kjenner</a:t>
            </a:r>
            <a:r>
              <a:rPr lang="en-GB" i="1" dirty="0" smtClean="0"/>
              <a:t> </a:t>
            </a:r>
            <a:r>
              <a:rPr lang="en-GB" i="1" dirty="0" err="1" smtClean="0"/>
              <a:t>til</a:t>
            </a:r>
            <a:r>
              <a:rPr lang="en-GB" i="1" dirty="0" smtClean="0"/>
              <a:t> </a:t>
            </a:r>
            <a:r>
              <a:rPr lang="en-GB" i="1" dirty="0" err="1" smtClean="0"/>
              <a:t>det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som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heter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tallerkenmodellen</a:t>
            </a:r>
            <a:r>
              <a:rPr lang="en-GB" i="1" baseline="0" dirty="0" smtClean="0"/>
              <a:t>?</a:t>
            </a:r>
          </a:p>
          <a:p>
            <a:r>
              <a:rPr lang="en-GB" i="1" baseline="0" dirty="0" err="1" smtClean="0"/>
              <a:t>På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engelsk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heter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det</a:t>
            </a:r>
            <a:r>
              <a:rPr lang="en-GB" i="1" baseline="0" dirty="0" smtClean="0"/>
              <a:t> plate model. </a:t>
            </a:r>
          </a:p>
          <a:p>
            <a:r>
              <a:rPr lang="en-GB" i="1" baseline="0" dirty="0" err="1" smtClean="0"/>
              <a:t>Tallerken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blir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delt</a:t>
            </a:r>
            <a:r>
              <a:rPr lang="en-GB" i="1" baseline="0" dirty="0" smtClean="0"/>
              <a:t> inn i </a:t>
            </a:r>
            <a:r>
              <a:rPr lang="en-GB" i="1" baseline="0" dirty="0" err="1" smtClean="0"/>
              <a:t>tre</a:t>
            </a:r>
            <a:r>
              <a:rPr lang="en-GB" i="1" baseline="0" dirty="0" smtClean="0"/>
              <a:t>. </a:t>
            </a:r>
          </a:p>
          <a:p>
            <a:r>
              <a:rPr lang="en-GB" i="1" baseline="0" dirty="0" smtClean="0"/>
              <a:t>&lt;</a:t>
            </a:r>
            <a:r>
              <a:rPr lang="en-GB" i="1" baseline="0" dirty="0" err="1" smtClean="0"/>
              <a:t>klikk</a:t>
            </a:r>
            <a:r>
              <a:rPr lang="en-GB" i="1" baseline="0" dirty="0" smtClean="0"/>
              <a:t>&gt;</a:t>
            </a:r>
          </a:p>
          <a:p>
            <a:r>
              <a:rPr lang="en-GB" i="1" baseline="0" dirty="0" err="1" smtClean="0"/>
              <a:t>Slik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får</a:t>
            </a:r>
            <a:r>
              <a:rPr lang="en-GB" i="1" baseline="0" dirty="0" smtClean="0"/>
              <a:t> vi </a:t>
            </a:r>
            <a:r>
              <a:rPr lang="en-GB" i="1" baseline="0" dirty="0" err="1" smtClean="0"/>
              <a:t>en</a:t>
            </a:r>
            <a:r>
              <a:rPr lang="en-GB" i="1" baseline="0" dirty="0" smtClean="0"/>
              <a:t> del med </a:t>
            </a:r>
            <a:r>
              <a:rPr lang="en-GB" i="1" baseline="0" dirty="0" err="1" smtClean="0"/>
              <a:t>grønnsaker</a:t>
            </a:r>
            <a:endParaRPr lang="en-GB" i="1" baseline="0" dirty="0" smtClean="0"/>
          </a:p>
          <a:p>
            <a:r>
              <a:rPr lang="en-GB" i="1" baseline="0" dirty="0" err="1" smtClean="0"/>
              <a:t>En</a:t>
            </a:r>
            <a:r>
              <a:rPr lang="en-GB" i="1" baseline="0" dirty="0" smtClean="0"/>
              <a:t> del med </a:t>
            </a:r>
            <a:r>
              <a:rPr lang="en-GB" i="1" baseline="0" dirty="0" err="1" smtClean="0"/>
              <a:t>kjøtt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linser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bønner</a:t>
            </a:r>
            <a:r>
              <a:rPr lang="en-GB" i="1" baseline="0" dirty="0" smtClean="0"/>
              <a:t> </a:t>
            </a:r>
          </a:p>
          <a:p>
            <a:r>
              <a:rPr lang="en-GB" i="1" baseline="0" dirty="0" smtClean="0"/>
              <a:t>og </a:t>
            </a:r>
            <a:r>
              <a:rPr lang="en-GB" i="1" baseline="0" dirty="0" err="1" smtClean="0"/>
              <a:t>en</a:t>
            </a:r>
            <a:r>
              <a:rPr lang="en-GB" i="1" baseline="0" dirty="0" smtClean="0"/>
              <a:t> del pasta/</a:t>
            </a:r>
            <a:r>
              <a:rPr lang="en-GB" i="1" baseline="0" dirty="0" err="1" smtClean="0"/>
              <a:t>ris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poteter</a:t>
            </a:r>
            <a:r>
              <a:rPr lang="en-GB" i="1" baseline="0" dirty="0" smtClean="0"/>
              <a:t>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Det</a:t>
            </a:r>
            <a:r>
              <a:rPr lang="en-GB" i="1" dirty="0" smtClean="0"/>
              <a:t> </a:t>
            </a:r>
            <a:r>
              <a:rPr lang="en-GB" i="1" dirty="0" err="1" smtClean="0"/>
              <a:t>samme</a:t>
            </a:r>
            <a:r>
              <a:rPr lang="en-GB" i="1" dirty="0" smtClean="0"/>
              <a:t> </a:t>
            </a:r>
            <a:r>
              <a:rPr lang="en-GB" i="1" dirty="0" err="1" smtClean="0"/>
              <a:t>gjelder</a:t>
            </a:r>
            <a:r>
              <a:rPr lang="en-GB" i="1" dirty="0" smtClean="0"/>
              <a:t> </a:t>
            </a:r>
            <a:r>
              <a:rPr lang="en-GB" i="1" dirty="0" err="1" smtClean="0"/>
              <a:t>margarin</a:t>
            </a:r>
            <a:r>
              <a:rPr lang="en-GB" i="1" dirty="0" smtClean="0"/>
              <a:t>. </a:t>
            </a:r>
            <a:r>
              <a:rPr lang="en-GB" i="1" dirty="0" err="1" smtClean="0"/>
              <a:t>Det</a:t>
            </a:r>
            <a:r>
              <a:rPr lang="en-GB" i="1" dirty="0" smtClean="0"/>
              <a:t> </a:t>
            </a:r>
            <a:r>
              <a:rPr lang="en-GB" i="1" dirty="0" err="1" smtClean="0"/>
              <a:t>er</a:t>
            </a:r>
            <a:r>
              <a:rPr lang="en-GB" i="1" dirty="0" smtClean="0"/>
              <a:t> store </a:t>
            </a:r>
            <a:r>
              <a:rPr lang="en-GB" i="1" dirty="0" err="1" smtClean="0"/>
              <a:t>forskjeller</a:t>
            </a:r>
            <a:r>
              <a:rPr lang="en-GB" i="1" dirty="0" smtClean="0"/>
              <a:t> </a:t>
            </a:r>
            <a:r>
              <a:rPr lang="en-GB" i="1" dirty="0" err="1" smtClean="0"/>
              <a:t>på</a:t>
            </a:r>
            <a:r>
              <a:rPr lang="en-GB" i="1" dirty="0" smtClean="0"/>
              <a:t> de </a:t>
            </a:r>
            <a:r>
              <a:rPr lang="en-GB" i="1" dirty="0" err="1" smtClean="0"/>
              <a:t>produktene</a:t>
            </a:r>
            <a:r>
              <a:rPr lang="en-GB" i="1" dirty="0" smtClean="0"/>
              <a:t> i </a:t>
            </a:r>
            <a:r>
              <a:rPr lang="en-GB" i="1" dirty="0" err="1" smtClean="0"/>
              <a:t>butikken</a:t>
            </a:r>
            <a:r>
              <a:rPr lang="en-GB" i="1" dirty="0" smtClean="0"/>
              <a:t>. </a:t>
            </a:r>
          </a:p>
          <a:p>
            <a:r>
              <a:rPr lang="en-GB" i="1" dirty="0" err="1" smtClean="0"/>
              <a:t>Velg</a:t>
            </a:r>
            <a:r>
              <a:rPr lang="en-GB" i="1" dirty="0" smtClean="0"/>
              <a:t> </a:t>
            </a:r>
            <a:r>
              <a:rPr lang="en-GB" i="1" dirty="0" err="1" smtClean="0"/>
              <a:t>en</a:t>
            </a:r>
            <a:r>
              <a:rPr lang="en-GB" i="1" baseline="0" dirty="0" smtClean="0"/>
              <a:t> med </a:t>
            </a:r>
            <a:r>
              <a:rPr lang="en-GB" i="1" baseline="0" dirty="0" err="1" smtClean="0"/>
              <a:t>nøkkelhull</a:t>
            </a:r>
            <a:r>
              <a:rPr lang="en-GB" i="1" baseline="0" dirty="0" smtClean="0"/>
              <a:t>. </a:t>
            </a: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Tips! Selv om margarin og olje er bedre for helsen bør vi fortsatt være forsiktig med mengden. Det er anbefalt å ikke bruke mer enn en liten teskje per person når man steker maten, eller lager en</a:t>
            </a:r>
            <a:r>
              <a:rPr lang="nb-NO" i="1" baseline="0" dirty="0" smtClean="0"/>
              <a:t> gryterett</a:t>
            </a:r>
            <a:r>
              <a:rPr lang="nb-NO" i="1" dirty="0" smtClean="0"/>
              <a:t>.</a:t>
            </a:r>
          </a:p>
          <a:p>
            <a:endParaRPr lang="nb-NO" i="1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i="1" dirty="0" smtClean="0">
                <a:solidFill>
                  <a:schemeClr val="accent5"/>
                </a:solidFill>
              </a:rPr>
              <a:t>Tips! Hvis du har brukt mye olje i maten, ikke spiser opp alt til middag og setter restene i kjøleskapet, er det lurt å ta bort det overflødige fettet når retten har blitt kald. Da stivner fettet slik at du kan ta det bort. Maten bevarer smaken. </a:t>
            </a: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 smtClean="0"/>
              <a:t>Tips!</a:t>
            </a:r>
            <a:r>
              <a:rPr lang="nb-NO" i="1" baseline="0" dirty="0" smtClean="0"/>
              <a:t> </a:t>
            </a:r>
            <a:r>
              <a:rPr lang="nb-NO" i="1" dirty="0" smtClean="0"/>
              <a:t>Det er også bra å koke eller bake</a:t>
            </a:r>
            <a:r>
              <a:rPr lang="nb-NO" i="1" baseline="0" dirty="0" smtClean="0"/>
              <a:t> </a:t>
            </a:r>
            <a:r>
              <a:rPr lang="nb-NO" i="1" dirty="0" smtClean="0"/>
              <a:t>maten i ovnen (fremfor å steke eller frityrsteke).</a:t>
            </a:r>
            <a:r>
              <a:rPr lang="nb-NO" i="1" baseline="0" dirty="0" smtClean="0"/>
              <a:t> </a:t>
            </a:r>
          </a:p>
          <a:p>
            <a:endParaRPr lang="en-GB" dirty="0" smtClean="0"/>
          </a:p>
          <a:p>
            <a:r>
              <a:rPr lang="nb-NO" i="1" u="none" noProof="0" dirty="0" smtClean="0"/>
              <a:t>Hva vil det si å bake maten i ovnen? </a:t>
            </a:r>
            <a:r>
              <a:rPr lang="nb-NO" i="1" u="none" baseline="0" noProof="0" dirty="0" smtClean="0"/>
              <a:t> (metode der du ikke bruker olje/evt. veldig lite olje). </a:t>
            </a:r>
            <a:endParaRPr lang="nb-NO" i="1" u="none" noProof="0" dirty="0" smtClean="0"/>
          </a:p>
          <a:p>
            <a:endParaRPr lang="nb-NO" i="1" u="none" noProof="0" dirty="0" smtClean="0"/>
          </a:p>
          <a:p>
            <a:r>
              <a:rPr lang="nb-NO" i="1" u="none" noProof="0" dirty="0" smtClean="0"/>
              <a:t>Gjør du det? </a:t>
            </a:r>
          </a:p>
          <a:p>
            <a:r>
              <a:rPr lang="nb-NO" i="1" u="none" noProof="0" dirty="0" smtClean="0"/>
              <a:t>Gjør du noe annet?</a:t>
            </a:r>
          </a:p>
          <a:p>
            <a:r>
              <a:rPr lang="nb-NO" i="1" u="none" noProof="0" dirty="0" smtClean="0"/>
              <a:t>Hva gjør du?</a:t>
            </a:r>
          </a:p>
          <a:p>
            <a:endParaRPr lang="en-GB" i="1" u="none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Hvorfor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skal</a:t>
            </a:r>
            <a:r>
              <a:rPr lang="en-GB" i="1" baseline="0" dirty="0" smtClean="0"/>
              <a:t> vi </a:t>
            </a:r>
            <a:r>
              <a:rPr lang="en-GB" i="1" baseline="0" dirty="0" err="1" smtClean="0"/>
              <a:t>velge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olje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og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margarin</a:t>
            </a:r>
            <a:r>
              <a:rPr lang="en-GB" i="1" baseline="0" dirty="0" smtClean="0"/>
              <a:t>?</a:t>
            </a:r>
          </a:p>
          <a:p>
            <a:r>
              <a:rPr lang="en-GB" baseline="0" dirty="0" smtClean="0"/>
              <a:t> </a:t>
            </a:r>
          </a:p>
          <a:p>
            <a:r>
              <a:rPr lang="en-GB" baseline="0" dirty="0" err="1" smtClean="0"/>
              <a:t>Snakk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sammen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klassen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i="1" dirty="0" smtClean="0">
                <a:solidFill>
                  <a:schemeClr val="accent5"/>
                </a:solidFill>
              </a:rPr>
              <a:t>Olje og margarin kommer fra planter. (Smør kommer fra dyr/kua).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i="1" dirty="0" smtClean="0">
                <a:solidFill>
                  <a:schemeClr val="accent5"/>
                </a:solidFill>
              </a:rPr>
              <a:t>Olje og margarin</a:t>
            </a:r>
            <a:r>
              <a:rPr lang="nb-NO" sz="1200" i="1" baseline="0" dirty="0" smtClean="0">
                <a:solidFill>
                  <a:schemeClr val="accent5"/>
                </a:solidFill>
              </a:rPr>
              <a:t> har stoffer fra plantene og kalles </a:t>
            </a:r>
            <a:r>
              <a:rPr lang="nb-NO" sz="1200" i="1" dirty="0" smtClean="0">
                <a:solidFill>
                  <a:schemeClr val="accent5"/>
                </a:solidFill>
              </a:rPr>
              <a:t>umettet fett.</a:t>
            </a:r>
            <a:r>
              <a:rPr lang="nb-NO" sz="1200" i="1" baseline="0" dirty="0" smtClean="0">
                <a:solidFill>
                  <a:schemeClr val="accent5"/>
                </a:solidFill>
              </a:rPr>
              <a:t> Dette fettet</a:t>
            </a:r>
            <a:r>
              <a:rPr lang="nb-NO" sz="1200" i="1" dirty="0" smtClean="0">
                <a:solidFill>
                  <a:schemeClr val="accent5"/>
                </a:solidFill>
              </a:rPr>
              <a:t> er bedre for hjertet og helsen</a:t>
            </a:r>
            <a:r>
              <a:rPr lang="nb-NO" sz="1200" i="1" baseline="0" dirty="0" smtClean="0">
                <a:solidFill>
                  <a:schemeClr val="accent5"/>
                </a:solidFill>
              </a:rPr>
              <a:t> vår. </a:t>
            </a:r>
            <a:endParaRPr lang="nb-NO" sz="1200" i="1" dirty="0" smtClean="0">
              <a:solidFill>
                <a:schemeClr val="accent5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1165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Råd</a:t>
            </a:r>
            <a:r>
              <a:rPr lang="nb-NO" i="1" baseline="0" dirty="0" smtClean="0"/>
              <a:t> nummer 5 er at vi skal s</a:t>
            </a:r>
            <a:r>
              <a:rPr lang="nb-NO" i="1" dirty="0" smtClean="0"/>
              <a:t>pise fisk og sjømat.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0970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Nå skal vi snakke om fisk og sjømat. </a:t>
            </a:r>
          </a:p>
          <a:p>
            <a:r>
              <a:rPr lang="nb-NO" i="1" dirty="0" smtClean="0"/>
              <a:t>Hva slags fisk og sjømat spiser</a:t>
            </a:r>
            <a:r>
              <a:rPr lang="nb-NO" i="1" baseline="0" dirty="0" smtClean="0"/>
              <a:t> du? </a:t>
            </a:r>
          </a:p>
          <a:p>
            <a:r>
              <a:rPr lang="nb-NO" i="1" baseline="0" dirty="0" smtClean="0"/>
              <a:t>Hva liker du?</a:t>
            </a:r>
          </a:p>
          <a:p>
            <a:r>
              <a:rPr lang="nb-NO" i="1" baseline="0" dirty="0" smtClean="0"/>
              <a:t>Lager du mat med fisk?</a:t>
            </a:r>
          </a:p>
          <a:p>
            <a:r>
              <a:rPr lang="nb-NO" i="1" baseline="0" dirty="0" smtClean="0"/>
              <a:t>Er det forskjell på fisker?</a:t>
            </a:r>
          </a:p>
          <a:p>
            <a:r>
              <a:rPr lang="nb-NO" i="1" baseline="0" dirty="0" smtClean="0"/>
              <a:t>Hva vet du om fisk og sjømat?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2212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</a:t>
            </a:r>
            <a:r>
              <a:rPr lang="nb-NO" i="1" baseline="0" dirty="0" smtClean="0"/>
              <a:t> mye fisk skal jeg spise?</a:t>
            </a:r>
          </a:p>
          <a:p>
            <a:r>
              <a:rPr lang="nb-NO" i="1" baseline="0" dirty="0" smtClean="0"/>
              <a:t>Vi bør spise det vi kaller fet fisk to ganger pr uke. </a:t>
            </a:r>
          </a:p>
          <a:p>
            <a:r>
              <a:rPr lang="nb-NO" i="1" baseline="0" dirty="0" smtClean="0"/>
              <a:t>Vi bør spise det vi kaller mager fisk en gang pr uke. </a:t>
            </a:r>
          </a:p>
          <a:p>
            <a:r>
              <a:rPr lang="nb-NO" i="1" baseline="0" dirty="0" smtClean="0"/>
              <a:t>Her er et eksempel på en fet fisk; laks. </a:t>
            </a:r>
          </a:p>
          <a:p>
            <a:r>
              <a:rPr lang="nb-NO" i="1" baseline="0" dirty="0" smtClean="0"/>
              <a:t>Her er et eksempel på mager fisk, torsk.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3316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Igjen, her</a:t>
            </a:r>
            <a:r>
              <a:rPr lang="nb-NO" i="1" baseline="0" dirty="0" smtClean="0"/>
              <a:t> er noen bilder av fet fisk vi spiser mye av i Norge. </a:t>
            </a:r>
          </a:p>
          <a:p>
            <a:r>
              <a:rPr lang="nb-NO" i="1" baseline="0" dirty="0" smtClean="0"/>
              <a:t>Kjenner du til disse? </a:t>
            </a:r>
          </a:p>
          <a:p>
            <a:r>
              <a:rPr lang="nb-NO" i="1" baseline="0" dirty="0" smtClean="0"/>
              <a:t>Hva heter de?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Til høyre ser du en typisk porsjon (125-150 gram). En slik porsjon, to ganger i uken gir kroppen det den trenger av næringen som fet fisk har.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41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Dette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er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kanskje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mer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slik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det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er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ved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middagsbordet</a:t>
            </a:r>
            <a:r>
              <a:rPr lang="en-GB" i="1" baseline="0" dirty="0" smtClean="0"/>
              <a:t>? </a:t>
            </a:r>
          </a:p>
          <a:p>
            <a:r>
              <a:rPr lang="en-GB" i="1" baseline="0" dirty="0" err="1" smtClean="0"/>
              <a:t>Det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beste</a:t>
            </a:r>
            <a:r>
              <a:rPr lang="en-GB" i="1" baseline="0" dirty="0" smtClean="0"/>
              <a:t> vi </a:t>
            </a:r>
            <a:r>
              <a:rPr lang="en-GB" i="1" baseline="0" dirty="0" err="1" smtClean="0"/>
              <a:t>kan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gjøre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er</a:t>
            </a:r>
            <a:r>
              <a:rPr lang="en-GB" i="1" baseline="0" dirty="0" smtClean="0"/>
              <a:t> å </a:t>
            </a:r>
            <a:r>
              <a:rPr lang="en-GB" i="1" baseline="0" dirty="0" err="1" smtClean="0"/>
              <a:t>bruke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mye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grønnsaker</a:t>
            </a:r>
            <a:r>
              <a:rPr lang="en-GB" i="1" baseline="0" dirty="0" smtClean="0"/>
              <a:t>, </a:t>
            </a:r>
            <a:r>
              <a:rPr lang="en-GB" i="1" baseline="0" dirty="0" err="1" smtClean="0"/>
              <a:t>velge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magert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kjøtt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og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en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grov</a:t>
            </a:r>
            <a:r>
              <a:rPr lang="en-GB" i="1" baseline="0" dirty="0" smtClean="0"/>
              <a:t> pasta/</a:t>
            </a:r>
            <a:r>
              <a:rPr lang="en-GB" i="1" baseline="0" dirty="0" err="1" smtClean="0"/>
              <a:t>grov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ris</a:t>
            </a:r>
            <a:r>
              <a:rPr lang="en-GB" i="1" baseline="0" dirty="0" smtClean="0"/>
              <a:t>.  </a:t>
            </a: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Igjen, her</a:t>
            </a:r>
            <a:r>
              <a:rPr lang="nb-NO" i="1" baseline="0" dirty="0" smtClean="0"/>
              <a:t> er noen bilder av mager fisk vi spiser mye av i Norge. </a:t>
            </a:r>
          </a:p>
          <a:p>
            <a:r>
              <a:rPr lang="nb-NO" i="1" baseline="0" dirty="0" smtClean="0"/>
              <a:t>Kjenner du til disse? </a:t>
            </a:r>
          </a:p>
          <a:p>
            <a:r>
              <a:rPr lang="nb-NO" i="1" baseline="0" dirty="0" smtClean="0"/>
              <a:t>Hva heter de?</a:t>
            </a:r>
          </a:p>
          <a:p>
            <a:endParaRPr lang="nb-NO" i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baseline="0" dirty="0" smtClean="0"/>
              <a:t>Til høyre ser dere en typisk porsjon (125-150 gram). En slik porsjon en gang i uken gir kroppen det den trenger den ene dagen. </a:t>
            </a:r>
            <a:endParaRPr lang="nb-NO" i="1" dirty="0" smtClean="0"/>
          </a:p>
          <a:p>
            <a:endParaRPr lang="nb-NO" i="1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28092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noen eksempler på porsjoner</a:t>
            </a:r>
            <a:r>
              <a:rPr lang="nb-NO" i="1" baseline="0" dirty="0" smtClean="0"/>
              <a:t> av fet og mager fisk: </a:t>
            </a:r>
          </a:p>
          <a:p>
            <a:r>
              <a:rPr lang="nb-NO" i="1" baseline="0" dirty="0" err="1" smtClean="0"/>
              <a:t>Bulgursalat</a:t>
            </a:r>
            <a:r>
              <a:rPr lang="nb-NO" i="1" baseline="0" dirty="0" smtClean="0"/>
              <a:t> med laks. </a:t>
            </a:r>
          </a:p>
          <a:p>
            <a:r>
              <a:rPr lang="nb-NO" i="1" baseline="0" dirty="0" smtClean="0"/>
              <a:t>Lakseburger. </a:t>
            </a:r>
          </a:p>
          <a:p>
            <a:r>
              <a:rPr lang="nb-NO" i="1" baseline="0" dirty="0" smtClean="0"/>
              <a:t>Pasta med makrell. </a:t>
            </a:r>
          </a:p>
          <a:p>
            <a:r>
              <a:rPr lang="nb-NO" i="1" baseline="0" dirty="0" smtClean="0"/>
              <a:t>Pastasalat med reker.</a:t>
            </a:r>
          </a:p>
          <a:p>
            <a:r>
              <a:rPr lang="nb-NO" i="1" baseline="0" dirty="0" err="1" smtClean="0"/>
              <a:t>Torskeburrito</a:t>
            </a:r>
            <a:r>
              <a:rPr lang="nb-NO" i="1" baseline="0" dirty="0" smtClean="0"/>
              <a:t>.</a:t>
            </a:r>
          </a:p>
          <a:p>
            <a:r>
              <a:rPr lang="nb-NO" i="1" baseline="0" dirty="0" smtClean="0"/>
              <a:t>Torsk med tomatsaus og ris.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Hva lager du?</a:t>
            </a:r>
          </a:p>
          <a:p>
            <a:r>
              <a:rPr lang="nb-NO" i="1" baseline="0" dirty="0" smtClean="0"/>
              <a:t>Hva liker du?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16845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noen eksempler på fiskepålegg. </a:t>
            </a:r>
          </a:p>
          <a:p>
            <a:r>
              <a:rPr lang="nb-NO" i="1" dirty="0" smtClean="0"/>
              <a:t>Her i Norge spiser vi mye brødskiver. Da er det lurt å ha slike</a:t>
            </a:r>
            <a:r>
              <a:rPr lang="nb-NO" i="1" baseline="0" dirty="0" smtClean="0"/>
              <a:t> varer på brødskiva. </a:t>
            </a:r>
          </a:p>
          <a:p>
            <a:r>
              <a:rPr lang="nb-NO" i="1" dirty="0" smtClean="0"/>
              <a:t>En brødskive</a:t>
            </a:r>
            <a:r>
              <a:rPr lang="nb-NO" i="1" baseline="0" dirty="0" smtClean="0"/>
              <a:t> eller en salat med tunfisk gir kroppen det den trenger. </a:t>
            </a:r>
          </a:p>
          <a:p>
            <a:r>
              <a:rPr lang="nb-NO" i="1" baseline="0" dirty="0" smtClean="0"/>
              <a:t>Kjenner du disse varene?</a:t>
            </a:r>
          </a:p>
          <a:p>
            <a:r>
              <a:rPr lang="nb-NO" i="1" baseline="0" dirty="0" smtClean="0"/>
              <a:t>Er dette noe dere bruker hjemme?</a:t>
            </a:r>
          </a:p>
          <a:p>
            <a:r>
              <a:rPr lang="nb-NO" i="1" baseline="0" dirty="0" smtClean="0"/>
              <a:t>Det finnes mange slike varer i butikken. </a:t>
            </a:r>
          </a:p>
          <a:p>
            <a:r>
              <a:rPr lang="nb-NO" i="1" baseline="0" dirty="0" smtClean="0"/>
              <a:t>Hadde du dette i hjemlandet?</a:t>
            </a:r>
          </a:p>
          <a:p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15843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Her er noen andre eksempler.</a:t>
            </a:r>
            <a:r>
              <a:rPr lang="nb-NO" i="1" baseline="0" dirty="0" smtClean="0"/>
              <a:t> </a:t>
            </a:r>
          </a:p>
          <a:p>
            <a:r>
              <a:rPr lang="nb-NO" i="1" baseline="0" dirty="0" smtClean="0"/>
              <a:t>Det er mange som spiser sushi i Norge nå. Dette er noe som vi har adoptert/kopiert/blitt inspirert av fra Asia. Er du glad i sushi?</a:t>
            </a:r>
          </a:p>
          <a:p>
            <a:r>
              <a:rPr lang="nb-NO" i="1" baseline="0" dirty="0" smtClean="0"/>
              <a:t>Som nevnt spiser vi også mye brød. Da er det lurt å ha sjømat på brødet. </a:t>
            </a:r>
          </a:p>
          <a:p>
            <a:r>
              <a:rPr lang="nb-NO" i="1" baseline="0" dirty="0" smtClean="0"/>
              <a:t>Supper er billig og godt.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256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Vi</a:t>
            </a:r>
            <a:r>
              <a:rPr lang="nb-NO" i="1" baseline="0" dirty="0" smtClean="0"/>
              <a:t> som bor i Norge bør ta en skje tran hver dag eller kapsler med omega 3. Da får vi i oss omega 3 (sunt fett) og vitamin D.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9074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baseline="0" dirty="0" err="1" smtClean="0"/>
              <a:t>Hvorfor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skal</a:t>
            </a:r>
            <a:r>
              <a:rPr lang="en-GB" i="1" baseline="0" dirty="0" smtClean="0"/>
              <a:t> vi </a:t>
            </a:r>
            <a:r>
              <a:rPr lang="en-GB" i="1" baseline="0" dirty="0" err="1" smtClean="0"/>
              <a:t>spise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fisk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og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sjømat</a:t>
            </a:r>
            <a:r>
              <a:rPr lang="en-GB" i="1" baseline="0" dirty="0" smtClean="0"/>
              <a:t>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err="1" smtClean="0"/>
              <a:t>Snakk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sammen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klassen</a:t>
            </a:r>
            <a:r>
              <a:rPr lang="en-GB" baseline="0" dirty="0" smtClean="0"/>
              <a:t>.</a:t>
            </a:r>
            <a:endParaRPr lang="en-GB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9725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Hvorfor skal jeg spise fisk og sjømat?</a:t>
            </a:r>
          </a:p>
          <a:p>
            <a:endParaRPr lang="nb-NO" i="1" dirty="0" smtClean="0"/>
          </a:p>
          <a:p>
            <a:r>
              <a:rPr lang="nb-NO" i="1" dirty="0" smtClean="0"/>
              <a:t>Fisk og sjømat inneholder næring som kroppen trenger. </a:t>
            </a:r>
          </a:p>
          <a:p>
            <a:r>
              <a:rPr lang="nb-NO" i="1" dirty="0" smtClean="0"/>
              <a:t>Det inneholder sunt fett (</a:t>
            </a:r>
            <a:r>
              <a:rPr lang="nb-NO" i="1" baseline="0" dirty="0" smtClean="0"/>
              <a:t>omega 3), som er viktig for hjernen, spesielt gravide kvinner og barn. </a:t>
            </a:r>
          </a:p>
          <a:p>
            <a:r>
              <a:rPr lang="nb-NO" i="1" baseline="0" dirty="0" smtClean="0"/>
              <a:t>Det sunne fettet gjør at vi kan lære, lese, skrive og følge med (skolen/jobb/annet).  </a:t>
            </a:r>
          </a:p>
          <a:p>
            <a:r>
              <a:rPr lang="nb-NO" i="1" baseline="0" dirty="0" smtClean="0"/>
              <a:t>Det gjør oss glad, det er godt for hjertet vårt og godt for ledd. – Som er ekstra bra når vi blir gamle. </a:t>
            </a:r>
          </a:p>
          <a:p>
            <a:r>
              <a:rPr lang="nb-NO" i="1" baseline="0" dirty="0" smtClean="0"/>
              <a:t>Jod er viktig for å vokse.</a:t>
            </a:r>
          </a:p>
          <a:p>
            <a:r>
              <a:rPr lang="nb-NO" i="1" baseline="0" dirty="0" smtClean="0"/>
              <a:t>Vitamin D er viktig for skjelettet og holder oss friske.  </a:t>
            </a:r>
          </a:p>
          <a:p>
            <a:endParaRPr lang="nb-NO" i="1" baseline="0" dirty="0" smtClean="0"/>
          </a:p>
          <a:p>
            <a:r>
              <a:rPr lang="nb-NO" i="1" baseline="0" dirty="0" smtClean="0"/>
              <a:t>Det er få andre varer som inneholder disse næringsstoffene (omega , vitamin D og jod). </a:t>
            </a:r>
          </a:p>
          <a:p>
            <a:r>
              <a:rPr lang="nb-NO" i="1" baseline="0" dirty="0" smtClean="0"/>
              <a:t>Det er derfor viktig å spise fisk og sjømat. </a:t>
            </a:r>
            <a:endParaRPr lang="nb-NO" i="1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3022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I Norge</a:t>
            </a:r>
            <a:r>
              <a:rPr lang="nb-NO" i="1" baseline="0" dirty="0" smtClean="0"/>
              <a:t> har vi lite sol – det betyr at vi ikke får nok vitamin D. </a:t>
            </a:r>
          </a:p>
          <a:p>
            <a:endParaRPr lang="nb-NO" i="1" dirty="0" smtClean="0"/>
          </a:p>
          <a:p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6487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Hvorfor skal jeg spise fisk og sjømat?</a:t>
            </a:r>
          </a:p>
          <a:p>
            <a:r>
              <a:rPr lang="nb-NO" i="1" dirty="0" smtClean="0"/>
              <a:t>Fisk</a:t>
            </a:r>
            <a:r>
              <a:rPr lang="nb-NO" i="1" baseline="0" dirty="0" smtClean="0"/>
              <a:t> og sjømat inneholder vitamin D. D-vitamin gjør at næringsstoffet kalsium blir tatt opp og sikrer oss et sterkt skjelett. </a:t>
            </a:r>
          </a:p>
          <a:p>
            <a:r>
              <a:rPr lang="nb-NO" i="1" baseline="0" dirty="0" smtClean="0"/>
              <a:t>Det er spesielt viktig med et sterkt skjellet når man vokser og blir stor.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9678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1" dirty="0" smtClean="0"/>
              <a:t>Spiser</a:t>
            </a:r>
            <a:r>
              <a:rPr lang="nb-NO" i="1" baseline="0" dirty="0" smtClean="0"/>
              <a:t> du ikke nok fisk og sjømat, eller melkeprodukter, kan du få i deg lite vitamin D og kalsium. </a:t>
            </a:r>
          </a:p>
          <a:p>
            <a:r>
              <a:rPr lang="nb-NO" i="1" dirty="0" smtClean="0"/>
              <a:t>Da kan vi</a:t>
            </a:r>
            <a:r>
              <a:rPr lang="nb-NO" i="1" baseline="0" dirty="0" smtClean="0"/>
              <a:t> få et dårlig skjelett. </a:t>
            </a:r>
          </a:p>
          <a:p>
            <a:r>
              <a:rPr lang="nb-NO" i="1" baseline="0" dirty="0" smtClean="0"/>
              <a:t>I Oslo har det skjedd at det er noen barn som får sykdommen rakitt. Da blir skjelettet mykt og vondt for barnet.  </a:t>
            </a:r>
          </a:p>
          <a:p>
            <a:r>
              <a:rPr lang="nb-NO" i="1" baseline="0" dirty="0" smtClean="0"/>
              <a:t>Hvis barnet får nok vitamin D og kalsium blir skjelettet sterkt og barnet blir friskt. </a:t>
            </a:r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493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Dette</a:t>
            </a:r>
            <a:r>
              <a:rPr lang="en-GB" i="1" dirty="0" smtClean="0"/>
              <a:t> </a:t>
            </a:r>
            <a:r>
              <a:rPr lang="en-GB" i="1" dirty="0" err="1" smtClean="0"/>
              <a:t>er</a:t>
            </a:r>
            <a:r>
              <a:rPr lang="en-GB" i="1" dirty="0" smtClean="0"/>
              <a:t> et </a:t>
            </a:r>
            <a:r>
              <a:rPr lang="en-GB" i="1" dirty="0" err="1" smtClean="0"/>
              <a:t>annet</a:t>
            </a:r>
            <a:r>
              <a:rPr lang="en-GB" i="1" dirty="0" smtClean="0"/>
              <a:t> </a:t>
            </a:r>
            <a:r>
              <a:rPr lang="en-GB" i="1" dirty="0" err="1" smtClean="0"/>
              <a:t>eksempel</a:t>
            </a:r>
            <a:r>
              <a:rPr lang="en-GB" i="1" dirty="0" smtClean="0"/>
              <a:t>. </a:t>
            </a:r>
          </a:p>
          <a:p>
            <a:r>
              <a:rPr lang="en-GB" i="1" dirty="0" smtClean="0"/>
              <a:t>Masse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grønnsaker</a:t>
            </a:r>
            <a:r>
              <a:rPr lang="en-GB" i="1" baseline="0" dirty="0" smtClean="0"/>
              <a:t>, </a:t>
            </a:r>
            <a:r>
              <a:rPr lang="en-GB" i="1" baseline="0" dirty="0" err="1" smtClean="0"/>
              <a:t>linser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bønner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kjøtt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og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poteter</a:t>
            </a:r>
            <a:r>
              <a:rPr lang="en-GB" i="1" baseline="0" dirty="0" smtClean="0"/>
              <a:t>/</a:t>
            </a:r>
            <a:r>
              <a:rPr lang="en-GB" i="1" baseline="0" dirty="0" err="1" smtClean="0"/>
              <a:t>ris</a:t>
            </a:r>
            <a:r>
              <a:rPr lang="en-GB" i="1" baseline="0" dirty="0" smtClean="0"/>
              <a:t>/pasta.</a:t>
            </a:r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0" dirty="0" smtClean="0"/>
              <a:t>Oppsummering:</a:t>
            </a:r>
            <a:r>
              <a:rPr lang="nb-NO" i="0" baseline="0" dirty="0" smtClean="0"/>
              <a:t> </a:t>
            </a:r>
          </a:p>
          <a:p>
            <a:r>
              <a:rPr lang="nb-NO" i="1" dirty="0" smtClean="0"/>
              <a:t>Da tar</a:t>
            </a:r>
            <a:r>
              <a:rPr lang="nb-NO" i="1" baseline="0" dirty="0" smtClean="0"/>
              <a:t> vi en oppsummering av det vi har vært igjennom i dag: </a:t>
            </a:r>
          </a:p>
          <a:p>
            <a:r>
              <a:rPr lang="nb-NO" i="1" baseline="0" dirty="0" smtClean="0"/>
              <a:t>….</a:t>
            </a:r>
          </a:p>
          <a:p>
            <a:r>
              <a:rPr lang="nb-NO" i="1" baseline="0" dirty="0" smtClean="0"/>
              <a:t>….</a:t>
            </a:r>
          </a:p>
          <a:p>
            <a:r>
              <a:rPr lang="nb-NO" i="1" baseline="0" dirty="0" smtClean="0"/>
              <a:t>….</a:t>
            </a:r>
          </a:p>
          <a:p>
            <a:endParaRPr lang="nb-NO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80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493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 smtClean="0"/>
              <a:t>Hvor</a:t>
            </a:r>
            <a:r>
              <a:rPr lang="en-GB" i="1" baseline="0" dirty="0" smtClean="0"/>
              <a:t> mange ganger om </a:t>
            </a:r>
            <a:r>
              <a:rPr lang="en-GB" i="1" baseline="0" dirty="0" err="1" smtClean="0"/>
              <a:t>dagen</a:t>
            </a:r>
            <a:r>
              <a:rPr lang="en-GB" i="1" baseline="0" dirty="0" smtClean="0"/>
              <a:t> </a:t>
            </a:r>
            <a:r>
              <a:rPr lang="en-GB" i="1" baseline="0" dirty="0" err="1" smtClean="0"/>
              <a:t>spiser</a:t>
            </a:r>
            <a:r>
              <a:rPr lang="en-GB" i="1" baseline="0" dirty="0" smtClean="0"/>
              <a:t> du?</a:t>
            </a:r>
          </a:p>
          <a:p>
            <a:r>
              <a:rPr lang="nb-NO" i="1" baseline="0" dirty="0" smtClean="0"/>
              <a:t>Når spiser du?</a:t>
            </a:r>
          </a:p>
          <a:p>
            <a:r>
              <a:rPr lang="nb-NO" i="1" baseline="0" dirty="0" smtClean="0"/>
              <a:t>Får du i deg nok mat hvis </a:t>
            </a:r>
            <a:r>
              <a:rPr lang="nb-NO" i="1" baseline="0" smtClean="0"/>
              <a:t>du spiser en gang om dagen?</a:t>
            </a:r>
          </a:p>
          <a:p>
            <a:endParaRPr lang="en-GB" i="1" baseline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63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03707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530323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638924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637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80597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105583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843958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14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468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1738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9242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588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0370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5303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63892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805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1055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84395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143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4688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17383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92428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5884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0370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5303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63892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805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10558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843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14309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46883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17383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92428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5884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0370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53032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63892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805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105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84395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14309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4688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17383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92428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5884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38847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42718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0111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783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34149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19443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4363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1647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27273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75794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0676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24264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81034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9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40053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06542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39875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34399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40074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712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57241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9591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51606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25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05414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8036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933569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38556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20086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30060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294492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5401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42557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741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Klikk ikonet for å legge til et bilde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72907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491148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613426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339313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82977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595199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52119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 smtClean="0"/>
              <a:t>Dra bildet til plassholderen eller klikk ikonet for å legge 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881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917141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122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0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0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0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0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0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0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0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0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11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11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11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113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114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115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116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117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118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1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120.xml"/></Relationships>
</file>

<file path=ppt/slideMasters/_rels/slideMaster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121.xml"/></Relationships>
</file>

<file path=ppt/slideMasters/_rels/slideMaster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3.xml"/><Relationship Id="rId1" Type="http://schemas.openxmlformats.org/officeDocument/2006/relationships/slideLayout" Target="../slideLayouts/slideLayout122.xml"/></Relationships>
</file>

<file path=ppt/slideMasters/_rels/slideMaster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4.xml"/><Relationship Id="rId1" Type="http://schemas.openxmlformats.org/officeDocument/2006/relationships/slideLayout" Target="../slideLayouts/slideLayout123.xml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124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6.xml"/><Relationship Id="rId1" Type="http://schemas.openxmlformats.org/officeDocument/2006/relationships/slideLayout" Target="../slideLayouts/slideLayout125.xml"/></Relationships>
</file>

<file path=ppt/slideMasters/_rels/slideMaster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7.xml"/><Relationship Id="rId1" Type="http://schemas.openxmlformats.org/officeDocument/2006/relationships/slideLayout" Target="../slideLayouts/slideLayout126.xml"/></Relationships>
</file>

<file path=ppt/slideMasters/_rels/slideMaster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8.xml"/><Relationship Id="rId1" Type="http://schemas.openxmlformats.org/officeDocument/2006/relationships/slideLayout" Target="../slideLayouts/slideLayout127.xml"/></Relationships>
</file>

<file path=ppt/slideMasters/_rels/slideMaster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9.xml"/><Relationship Id="rId1" Type="http://schemas.openxmlformats.org/officeDocument/2006/relationships/slideLayout" Target="../slideLayouts/slideLayout1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0.xml"/><Relationship Id="rId1" Type="http://schemas.openxmlformats.org/officeDocument/2006/relationships/slideLayout" Target="../slideLayouts/slideLayout129.xml"/></Relationships>
</file>

<file path=ppt/slideMasters/_rels/slideMaster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1.xml"/><Relationship Id="rId1" Type="http://schemas.openxmlformats.org/officeDocument/2006/relationships/slideLayout" Target="../slideLayouts/slideLayout130.xml"/></Relationships>
</file>

<file path=ppt/slideMasters/_rels/slideMaster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2.xml"/><Relationship Id="rId1" Type="http://schemas.openxmlformats.org/officeDocument/2006/relationships/slideLayout" Target="../slideLayouts/slideLayout131.xml"/></Relationships>
</file>

<file path=ppt/slideMasters/_rels/slideMaster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4.xml"/><Relationship Id="rId1" Type="http://schemas.openxmlformats.org/officeDocument/2006/relationships/slideLayout" Target="../slideLayouts/slideLayout132.xml"/></Relationships>
</file>

<file path=ppt/slideMasters/_rels/slideMaster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5.xml"/><Relationship Id="rId1" Type="http://schemas.openxmlformats.org/officeDocument/2006/relationships/slideLayout" Target="../slideLayouts/slideLayout133.xml"/></Relationships>
</file>

<file path=ppt/slideMasters/_rels/slideMaster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6.xml"/><Relationship Id="rId1" Type="http://schemas.openxmlformats.org/officeDocument/2006/relationships/slideLayout" Target="../slideLayouts/slideLayout134.xml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7.xml"/><Relationship Id="rId1" Type="http://schemas.openxmlformats.org/officeDocument/2006/relationships/slideLayout" Target="../slideLayouts/slideLayout135.xml"/></Relationships>
</file>

<file path=ppt/slideMasters/_rels/slideMaster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8.xml"/><Relationship Id="rId1" Type="http://schemas.openxmlformats.org/officeDocument/2006/relationships/slideLayout" Target="../slideLayouts/slideLayout136.xml"/></Relationships>
</file>

<file path=ppt/slideMasters/_rels/slideMaster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9.xml"/><Relationship Id="rId1" Type="http://schemas.openxmlformats.org/officeDocument/2006/relationships/slideLayout" Target="../slideLayouts/slideLayout1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0.xml"/><Relationship Id="rId1" Type="http://schemas.openxmlformats.org/officeDocument/2006/relationships/slideLayout" Target="../slideLayouts/slideLayout138.xml"/></Relationships>
</file>

<file path=ppt/slideMasters/_rels/slideMaster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1.xml"/><Relationship Id="rId1" Type="http://schemas.openxmlformats.org/officeDocument/2006/relationships/slideLayout" Target="../slideLayouts/slideLayout139.xml"/></Relationships>
</file>

<file path=ppt/slideMasters/_rels/slideMaster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2.xml"/><Relationship Id="rId1" Type="http://schemas.openxmlformats.org/officeDocument/2006/relationships/slideLayout" Target="../slideLayouts/slideLayout140.xml"/></Relationships>
</file>

<file path=ppt/slideMasters/_rels/slideMaster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3.xml"/><Relationship Id="rId1" Type="http://schemas.openxmlformats.org/officeDocument/2006/relationships/slideLayout" Target="../slideLayouts/slideLayout141.xml"/></Relationships>
</file>

<file path=ppt/slideMasters/_rels/slideMaster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4.xml"/><Relationship Id="rId1" Type="http://schemas.openxmlformats.org/officeDocument/2006/relationships/slideLayout" Target="../slideLayouts/slideLayout142.xml"/></Relationships>
</file>

<file path=ppt/slideMasters/_rels/slideMaster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5.xml"/><Relationship Id="rId1" Type="http://schemas.openxmlformats.org/officeDocument/2006/relationships/slideLayout" Target="../slideLayouts/slideLayout143.xml"/></Relationships>
</file>

<file path=ppt/slideMasters/_rels/slideMaster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6.xml"/><Relationship Id="rId1" Type="http://schemas.openxmlformats.org/officeDocument/2006/relationships/slideLayout" Target="../slideLayouts/slideLayout144.xml"/></Relationships>
</file>

<file path=ppt/slideMasters/_rels/slideMaster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7.xml"/><Relationship Id="rId1" Type="http://schemas.openxmlformats.org/officeDocument/2006/relationships/slideLayout" Target="../slideLayouts/slideLayout145.xml"/></Relationships>
</file>

<file path=ppt/slideMasters/_rels/slideMaster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8.xml"/><Relationship Id="rId1" Type="http://schemas.openxmlformats.org/officeDocument/2006/relationships/slideLayout" Target="../slideLayouts/slideLayout146.xml"/></Relationships>
</file>

<file path=ppt/slideMasters/_rels/slideMaster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9.xml"/><Relationship Id="rId1" Type="http://schemas.openxmlformats.org/officeDocument/2006/relationships/slideLayout" Target="../slideLayouts/slideLayout1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0.xml"/><Relationship Id="rId1" Type="http://schemas.openxmlformats.org/officeDocument/2006/relationships/slideLayout" Target="../slideLayouts/slideLayout148.xml"/></Relationships>
</file>

<file path=ppt/slideMasters/_rels/slideMaster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1.xml"/><Relationship Id="rId1" Type="http://schemas.openxmlformats.org/officeDocument/2006/relationships/slideLayout" Target="../slideLayouts/slideLayout149.xml"/></Relationships>
</file>

<file path=ppt/slideMasters/_rels/slideMaster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2.xml"/><Relationship Id="rId1" Type="http://schemas.openxmlformats.org/officeDocument/2006/relationships/slideLayout" Target="../slideLayouts/slideLayout150.xml"/></Relationships>
</file>

<file path=ppt/slideMasters/_rels/slideMaster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3.xml"/><Relationship Id="rId1" Type="http://schemas.openxmlformats.org/officeDocument/2006/relationships/slideLayout" Target="../slideLayouts/slideLayout151.xml"/></Relationships>
</file>

<file path=ppt/slideMasters/_rels/slideMaster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4.xml"/><Relationship Id="rId1" Type="http://schemas.openxmlformats.org/officeDocument/2006/relationships/slideLayout" Target="../slideLayouts/slideLayout152.xml"/></Relationships>
</file>

<file path=ppt/slideMasters/_rels/slideMaster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5.xml"/><Relationship Id="rId1" Type="http://schemas.openxmlformats.org/officeDocument/2006/relationships/slideLayout" Target="../slideLayouts/slideLayout153.xml"/></Relationships>
</file>

<file path=ppt/slideMasters/_rels/slideMaster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6.xml"/><Relationship Id="rId1" Type="http://schemas.openxmlformats.org/officeDocument/2006/relationships/slideLayout" Target="../slideLayouts/slideLayout154.xml"/></Relationships>
</file>

<file path=ppt/slideMasters/_rels/slideMaster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7.xml"/><Relationship Id="rId1" Type="http://schemas.openxmlformats.org/officeDocument/2006/relationships/slideLayout" Target="../slideLayouts/slideLayout155.xml"/></Relationships>
</file>

<file path=ppt/slideMasters/_rels/slideMaster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8.xml"/><Relationship Id="rId1" Type="http://schemas.openxmlformats.org/officeDocument/2006/relationships/slideLayout" Target="../slideLayouts/slideLayout156.xml"/></Relationships>
</file>

<file path=ppt/slideMasters/_rels/slideMaster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9.xml"/><Relationship Id="rId1" Type="http://schemas.openxmlformats.org/officeDocument/2006/relationships/slideLayout" Target="../slideLayouts/slideLayout1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0.xml"/><Relationship Id="rId1" Type="http://schemas.openxmlformats.org/officeDocument/2006/relationships/slideLayout" Target="../slideLayouts/slideLayout158.xml"/></Relationships>
</file>

<file path=ppt/slideMasters/_rels/slideMaster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1.xml"/><Relationship Id="rId1" Type="http://schemas.openxmlformats.org/officeDocument/2006/relationships/slideLayout" Target="../slideLayouts/slideLayout159.xml"/></Relationships>
</file>

<file path=ppt/slideMasters/_rels/slideMaster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2.xml"/><Relationship Id="rId1" Type="http://schemas.openxmlformats.org/officeDocument/2006/relationships/slideLayout" Target="../slideLayouts/slideLayout160.xml"/></Relationships>
</file>

<file path=ppt/slideMasters/_rels/slideMaster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3.xml"/><Relationship Id="rId1" Type="http://schemas.openxmlformats.org/officeDocument/2006/relationships/slideLayout" Target="../slideLayouts/slideLayout161.xml"/></Relationships>
</file>

<file path=ppt/slideMasters/_rels/slideMaster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4.xml"/><Relationship Id="rId1" Type="http://schemas.openxmlformats.org/officeDocument/2006/relationships/slideLayout" Target="../slideLayouts/slideLayout162.xml"/></Relationships>
</file>

<file path=ppt/slideMasters/_rels/slideMaster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5.xml"/><Relationship Id="rId1" Type="http://schemas.openxmlformats.org/officeDocument/2006/relationships/slideLayout" Target="../slideLayouts/slideLayout163.xml"/></Relationships>
</file>

<file path=ppt/slideMasters/_rels/slideMaster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6.xml"/><Relationship Id="rId1" Type="http://schemas.openxmlformats.org/officeDocument/2006/relationships/slideLayout" Target="../slideLayouts/slideLayout164.xml"/></Relationships>
</file>

<file path=ppt/slideMasters/_rels/slideMaster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7.xml"/><Relationship Id="rId1" Type="http://schemas.openxmlformats.org/officeDocument/2006/relationships/slideLayout" Target="../slideLayouts/slideLayout165.xml"/></Relationships>
</file>

<file path=ppt/slideMasters/_rels/slideMaster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78.xml"/></Relationships>
</file>

<file path=ppt/slideMasters/_rels/slideMaster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0.xml"/><Relationship Id="rId1" Type="http://schemas.openxmlformats.org/officeDocument/2006/relationships/slideLayout" Target="../slideLayouts/slideLayout166.xml"/></Relationships>
</file>

<file path=ppt/slideMasters/_rels/slideMaster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1.xml"/><Relationship Id="rId1" Type="http://schemas.openxmlformats.org/officeDocument/2006/relationships/slideLayout" Target="../slideLayouts/slideLayout167.xml"/></Relationships>
</file>

<file path=ppt/slideMasters/_rels/slideMaster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2.xml"/><Relationship Id="rId1" Type="http://schemas.openxmlformats.org/officeDocument/2006/relationships/slideLayout" Target="../slideLayouts/slideLayout168.xml"/></Relationships>
</file>

<file path=ppt/slideMasters/_rels/slideMaster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83.xml"/></Relationships>
</file>

<file path=ppt/slideMasters/_rels/slideMaster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4.xml"/><Relationship Id="rId1" Type="http://schemas.openxmlformats.org/officeDocument/2006/relationships/slideLayout" Target="../slideLayouts/slideLayout169.xml"/></Relationships>
</file>

<file path=ppt/slideMasters/_rels/slideMaster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5.xml"/><Relationship Id="rId1" Type="http://schemas.openxmlformats.org/officeDocument/2006/relationships/slideLayout" Target="../slideLayouts/slideLayout170.xml"/></Relationships>
</file>

<file path=ppt/slideMasters/_rels/slideMaster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6.xml"/><Relationship Id="rId1" Type="http://schemas.openxmlformats.org/officeDocument/2006/relationships/slideLayout" Target="../slideLayouts/slideLayout171.xml"/></Relationships>
</file>

<file path=ppt/slideMasters/_rels/slideMaster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7.xml"/><Relationship Id="rId1" Type="http://schemas.openxmlformats.org/officeDocument/2006/relationships/slideLayout" Target="../slideLayouts/slideLayout172.xml"/></Relationships>
</file>

<file path=ppt/slideMasters/_rels/slideMaster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8.xml"/><Relationship Id="rId1" Type="http://schemas.openxmlformats.org/officeDocument/2006/relationships/slideLayout" Target="../slideLayouts/slideLayout17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55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55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55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/>
              <a:t>20.09.2016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55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2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4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6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8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0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69693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5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9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3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5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7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9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1" r:id="rId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AEA3-AD44-0441-BF44-D31931347931}" type="datetimeFigureOut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20.09.2016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74803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jpeg"/><Relationship Id="rId18" Type="http://schemas.openxmlformats.org/officeDocument/2006/relationships/image" Target="../media/image11.png"/><Relationship Id="rId3" Type="http://schemas.openxmlformats.org/officeDocument/2006/relationships/image" Target="../media/image2.jpg"/><Relationship Id="rId21" Type="http://schemas.microsoft.com/office/2007/relationships/hdphoto" Target="../media/hdphoto7.wdp"/><Relationship Id="rId7" Type="http://schemas.microsoft.com/office/2007/relationships/hdphoto" Target="../media/hdphoto2.wdp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5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microsoft.com/office/2007/relationships/hdphoto" Target="../media/hdphoto6.wdp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7.jpeg"/><Relationship Id="rId24" Type="http://schemas.microsoft.com/office/2007/relationships/hdphoto" Target="../media/hdphoto8.wdp"/><Relationship Id="rId5" Type="http://schemas.microsoft.com/office/2007/relationships/hdphoto" Target="../media/hdphoto1.wdp"/><Relationship Id="rId15" Type="http://schemas.openxmlformats.org/officeDocument/2006/relationships/image" Target="../media/image9.jpeg"/><Relationship Id="rId23" Type="http://schemas.openxmlformats.org/officeDocument/2006/relationships/image" Target="../media/image15.png"/><Relationship Id="rId10" Type="http://schemas.microsoft.com/office/2007/relationships/hdphoto" Target="../media/hdphoto3.wdp"/><Relationship Id="rId19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6.jpeg"/><Relationship Id="rId14" Type="http://schemas.microsoft.com/office/2007/relationships/hdphoto" Target="../media/hdphoto5.wdp"/><Relationship Id="rId22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31.jpg"/><Relationship Id="rId7" Type="http://schemas.microsoft.com/office/2007/relationships/hdphoto" Target="../media/hdphoto26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0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7.png"/><Relationship Id="rId18" Type="http://schemas.openxmlformats.org/officeDocument/2006/relationships/image" Target="../media/image60.png"/><Relationship Id="rId3" Type="http://schemas.openxmlformats.org/officeDocument/2006/relationships/image" Target="../media/image31.jpg"/><Relationship Id="rId7" Type="http://schemas.openxmlformats.org/officeDocument/2006/relationships/image" Target="../media/image71.jpeg"/><Relationship Id="rId12" Type="http://schemas.openxmlformats.org/officeDocument/2006/relationships/image" Target="../media/image56.png"/><Relationship Id="rId17" Type="http://schemas.openxmlformats.org/officeDocument/2006/relationships/image" Target="../media/image75.jpeg"/><Relationship Id="rId2" Type="http://schemas.openxmlformats.org/officeDocument/2006/relationships/notesSlide" Target="../notesSlides/notesSlide11.xml"/><Relationship Id="rId16" Type="http://schemas.microsoft.com/office/2007/relationships/hdphoto" Target="../media/hdphoto27.wdp"/><Relationship Id="rId20" Type="http://schemas.openxmlformats.org/officeDocument/2006/relationships/image" Target="../media/image47.jpeg"/><Relationship Id="rId1" Type="http://schemas.openxmlformats.org/officeDocument/2006/relationships/slideLayout" Target="../slideLayouts/slideLayout171.xml"/><Relationship Id="rId6" Type="http://schemas.openxmlformats.org/officeDocument/2006/relationships/image" Target="../media/image70.jpeg"/><Relationship Id="rId11" Type="http://schemas.openxmlformats.org/officeDocument/2006/relationships/image" Target="../media/image55.png"/><Relationship Id="rId5" Type="http://schemas.openxmlformats.org/officeDocument/2006/relationships/image" Target="../media/image35.png"/><Relationship Id="rId15" Type="http://schemas.openxmlformats.org/officeDocument/2006/relationships/image" Target="../media/image74.png"/><Relationship Id="rId10" Type="http://schemas.openxmlformats.org/officeDocument/2006/relationships/image" Target="../media/image72.jpeg"/><Relationship Id="rId19" Type="http://schemas.microsoft.com/office/2007/relationships/hdphoto" Target="../media/hdphoto24.wdp"/><Relationship Id="rId4" Type="http://schemas.openxmlformats.org/officeDocument/2006/relationships/image" Target="../media/image69.jpeg"/><Relationship Id="rId9" Type="http://schemas.openxmlformats.org/officeDocument/2006/relationships/image" Target="../media/image52.jpeg"/><Relationship Id="rId14" Type="http://schemas.openxmlformats.org/officeDocument/2006/relationships/image" Target="../media/image73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8.wdp"/><Relationship Id="rId3" Type="http://schemas.openxmlformats.org/officeDocument/2006/relationships/image" Target="../media/image31.jp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2.xml"/><Relationship Id="rId6" Type="http://schemas.openxmlformats.org/officeDocument/2006/relationships/image" Target="../media/image78.png"/><Relationship Id="rId5" Type="http://schemas.openxmlformats.org/officeDocument/2006/relationships/image" Target="../media/image77.jpg"/><Relationship Id="rId4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3.xml"/><Relationship Id="rId6" Type="http://schemas.openxmlformats.org/officeDocument/2006/relationships/image" Target="../media/image76.png"/><Relationship Id="rId5" Type="http://schemas.openxmlformats.org/officeDocument/2006/relationships/image" Target="../media/image78.png"/><Relationship Id="rId4" Type="http://schemas.openxmlformats.org/officeDocument/2006/relationships/image" Target="../media/image8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0.xml"/><Relationship Id="rId5" Type="http://schemas.openxmlformats.org/officeDocument/2006/relationships/image" Target="../media/image82.png"/><Relationship Id="rId4" Type="http://schemas.openxmlformats.org/officeDocument/2006/relationships/image" Target="../media/image8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2.xml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83.jpg"/><Relationship Id="rId7" Type="http://schemas.microsoft.com/office/2007/relationships/hdphoto" Target="../media/hdphoto30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87.jpeg"/><Relationship Id="rId5" Type="http://schemas.microsoft.com/office/2007/relationships/hdphoto" Target="../media/hdphoto29.wdp"/><Relationship Id="rId4" Type="http://schemas.openxmlformats.org/officeDocument/2006/relationships/image" Target="../media/image8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4.xml"/><Relationship Id="rId5" Type="http://schemas.openxmlformats.org/officeDocument/2006/relationships/image" Target="../media/image88.png"/><Relationship Id="rId4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35.pn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microsoft.com/office/2007/relationships/hdphoto" Target="../media/hdphoto10.wdp"/><Relationship Id="rId18" Type="http://schemas.openxmlformats.org/officeDocument/2006/relationships/image" Target="../media/image24.png"/><Relationship Id="rId3" Type="http://schemas.openxmlformats.org/officeDocument/2006/relationships/image" Target="../media/image17.jpg"/><Relationship Id="rId21" Type="http://schemas.openxmlformats.org/officeDocument/2006/relationships/image" Target="../media/image16.png"/><Relationship Id="rId7" Type="http://schemas.microsoft.com/office/2007/relationships/hdphoto" Target="../media/hdphoto7.wdp"/><Relationship Id="rId12" Type="http://schemas.openxmlformats.org/officeDocument/2006/relationships/image" Target="../media/image22.png"/><Relationship Id="rId17" Type="http://schemas.microsoft.com/office/2007/relationships/hdphoto" Target="../media/hdphoto11.wdp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png"/><Relationship Id="rId20" Type="http://schemas.microsoft.com/office/2007/relationships/hdphoto" Target="../media/hdphoto12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21.png"/><Relationship Id="rId5" Type="http://schemas.openxmlformats.org/officeDocument/2006/relationships/image" Target="../media/image18.jpeg"/><Relationship Id="rId15" Type="http://schemas.microsoft.com/office/2007/relationships/hdphoto" Target="../media/hdphoto8.wdp"/><Relationship Id="rId10" Type="http://schemas.microsoft.com/office/2007/relationships/hdphoto" Target="../media/hdphoto9.wdp"/><Relationship Id="rId19" Type="http://schemas.openxmlformats.org/officeDocument/2006/relationships/image" Target="../media/image25.png"/><Relationship Id="rId4" Type="http://schemas.openxmlformats.org/officeDocument/2006/relationships/image" Target="../media/image5.jpeg"/><Relationship Id="rId9" Type="http://schemas.openxmlformats.org/officeDocument/2006/relationships/image" Target="../media/image20.png"/><Relationship Id="rId1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82.png"/><Relationship Id="rId5" Type="http://schemas.openxmlformats.org/officeDocument/2006/relationships/image" Target="../media/image35.png"/><Relationship Id="rId4" Type="http://schemas.openxmlformats.org/officeDocument/2006/relationships/image" Target="../media/image8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35.png"/><Relationship Id="rId5" Type="http://schemas.openxmlformats.org/officeDocument/2006/relationships/image" Target="../media/image91.png"/><Relationship Id="rId4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8.xml"/><Relationship Id="rId5" Type="http://schemas.openxmlformats.org/officeDocument/2006/relationships/image" Target="../media/image35.png"/><Relationship Id="rId4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83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9.xml"/><Relationship Id="rId6" Type="http://schemas.microsoft.com/office/2007/relationships/hdphoto" Target="../media/hdphoto14.wdp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0.xml"/><Relationship Id="rId6" Type="http://schemas.microsoft.com/office/2007/relationships/hdphoto" Target="../media/hdphoto31.wdp"/><Relationship Id="rId5" Type="http://schemas.openxmlformats.org/officeDocument/2006/relationships/image" Target="../media/image94.png"/><Relationship Id="rId4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83.jp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1.xml"/><Relationship Id="rId6" Type="http://schemas.openxmlformats.org/officeDocument/2006/relationships/image" Target="../media/image95.png"/><Relationship Id="rId5" Type="http://schemas.openxmlformats.org/officeDocument/2006/relationships/image" Target="../media/image26.png"/><Relationship Id="rId4" Type="http://schemas.openxmlformats.org/officeDocument/2006/relationships/image" Target="../media/image77.jp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hdphoto" Target="../media/hdphoto32.wdp"/><Relationship Id="rId3" Type="http://schemas.openxmlformats.org/officeDocument/2006/relationships/image" Target="../media/image83.jp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98.jpeg"/><Relationship Id="rId5" Type="http://schemas.openxmlformats.org/officeDocument/2006/relationships/image" Target="../media/image97.png"/><Relationship Id="rId4" Type="http://schemas.openxmlformats.org/officeDocument/2006/relationships/hyperlink" Target="http://enhver.no/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33.wdp"/><Relationship Id="rId3" Type="http://schemas.openxmlformats.org/officeDocument/2006/relationships/image" Target="../media/image83.jp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83.jpg"/><Relationship Id="rId7" Type="http://schemas.microsoft.com/office/2007/relationships/hdphoto" Target="../media/hdphoto35.wdp"/><Relationship Id="rId12" Type="http://schemas.microsoft.com/office/2007/relationships/hdphoto" Target="../media/hdphoto37.wdp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4.xml"/><Relationship Id="rId6" Type="http://schemas.openxmlformats.org/officeDocument/2006/relationships/image" Target="../media/image105.png"/><Relationship Id="rId11" Type="http://schemas.openxmlformats.org/officeDocument/2006/relationships/image" Target="../media/image107.jpeg"/><Relationship Id="rId5" Type="http://schemas.microsoft.com/office/2007/relationships/hdphoto" Target="../media/hdphoto34.wdp"/><Relationship Id="rId10" Type="http://schemas.microsoft.com/office/2007/relationships/hdphoto" Target="../media/hdphoto36.wdp"/><Relationship Id="rId4" Type="http://schemas.openxmlformats.org/officeDocument/2006/relationships/image" Target="../media/image104.png"/><Relationship Id="rId9" Type="http://schemas.openxmlformats.org/officeDocument/2006/relationships/image" Target="../media/image10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5.xml"/><Relationship Id="rId6" Type="http://schemas.openxmlformats.org/officeDocument/2006/relationships/image" Target="../media/image110.png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6.xml"/><Relationship Id="rId5" Type="http://schemas.microsoft.com/office/2007/relationships/hdphoto" Target="../media/hdphoto38.wdp"/><Relationship Id="rId4" Type="http://schemas.openxmlformats.org/officeDocument/2006/relationships/image" Target="../media/image11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7" Type="http://schemas.microsoft.com/office/2007/relationships/hdphoto" Target="../media/hdphoto40.wdp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113.jpeg"/><Relationship Id="rId5" Type="http://schemas.microsoft.com/office/2007/relationships/hdphoto" Target="../media/hdphoto39.wdp"/><Relationship Id="rId4" Type="http://schemas.openxmlformats.org/officeDocument/2006/relationships/image" Target="../media/image11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8.xml"/><Relationship Id="rId6" Type="http://schemas.openxmlformats.org/officeDocument/2006/relationships/image" Target="../media/image116.jpeg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83.jpg"/><Relationship Id="rId7" Type="http://schemas.microsoft.com/office/2007/relationships/hdphoto" Target="../media/hdphoto26.wdp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9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9.xml"/><Relationship Id="rId4" Type="http://schemas.openxmlformats.org/officeDocument/2006/relationships/image" Target="../media/image1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0.xml"/><Relationship Id="rId4" Type="http://schemas.openxmlformats.org/officeDocument/2006/relationships/image" Target="../media/image1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microsoft.com/office/2007/relationships/hdphoto" Target="../media/hdphoto41.wdp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1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jp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hdphoto" Target="../media/hdphoto43.wdp"/><Relationship Id="rId3" Type="http://schemas.openxmlformats.org/officeDocument/2006/relationships/image" Target="../media/image122.jpg"/><Relationship Id="rId7" Type="http://schemas.openxmlformats.org/officeDocument/2006/relationships/image" Target="../media/image124.png"/><Relationship Id="rId12" Type="http://schemas.microsoft.com/office/2007/relationships/hdphoto" Target="../media/hdphoto45.wdp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2.xml"/><Relationship Id="rId6" Type="http://schemas.openxmlformats.org/officeDocument/2006/relationships/image" Target="../media/image35.png"/><Relationship Id="rId11" Type="http://schemas.openxmlformats.org/officeDocument/2006/relationships/image" Target="../media/image126.png"/><Relationship Id="rId5" Type="http://schemas.microsoft.com/office/2007/relationships/hdphoto" Target="../media/hdphoto42.wdp"/><Relationship Id="rId10" Type="http://schemas.microsoft.com/office/2007/relationships/hdphoto" Target="../media/hdphoto44.wdp"/><Relationship Id="rId4" Type="http://schemas.openxmlformats.org/officeDocument/2006/relationships/image" Target="../media/image123.png"/><Relationship Id="rId9" Type="http://schemas.openxmlformats.org/officeDocument/2006/relationships/image" Target="../media/image1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7" Type="http://schemas.microsoft.com/office/2007/relationships/hdphoto" Target="../media/hdphoto46.wdp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128.png"/><Relationship Id="rId5" Type="http://schemas.openxmlformats.org/officeDocument/2006/relationships/image" Target="../media/image35.png"/><Relationship Id="rId4" Type="http://schemas.openxmlformats.org/officeDocument/2006/relationships/image" Target="../media/image127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jpeg"/><Relationship Id="rId3" Type="http://schemas.openxmlformats.org/officeDocument/2006/relationships/image" Target="../media/image122.jpg"/><Relationship Id="rId7" Type="http://schemas.openxmlformats.org/officeDocument/2006/relationships/image" Target="../media/image13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4.xml"/><Relationship Id="rId6" Type="http://schemas.microsoft.com/office/2007/relationships/hdphoto" Target="../media/hdphoto47.wdp"/><Relationship Id="rId5" Type="http://schemas.openxmlformats.org/officeDocument/2006/relationships/image" Target="../media/image129.jpeg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microsoft.com/office/2007/relationships/hdphoto" Target="../media/hdphoto14.wdp"/><Relationship Id="rId4" Type="http://schemas.openxmlformats.org/officeDocument/2006/relationships/image" Target="../media/image28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jpeg"/><Relationship Id="rId13" Type="http://schemas.openxmlformats.org/officeDocument/2006/relationships/image" Target="../media/image35.png"/><Relationship Id="rId3" Type="http://schemas.openxmlformats.org/officeDocument/2006/relationships/image" Target="../media/image122.jpg"/><Relationship Id="rId7" Type="http://schemas.openxmlformats.org/officeDocument/2006/relationships/image" Target="../media/image135.png"/><Relationship Id="rId12" Type="http://schemas.microsoft.com/office/2007/relationships/hdphoto" Target="../media/hdphoto49.wdp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5.xml"/><Relationship Id="rId6" Type="http://schemas.openxmlformats.org/officeDocument/2006/relationships/image" Target="../media/image134.png"/><Relationship Id="rId11" Type="http://schemas.openxmlformats.org/officeDocument/2006/relationships/image" Target="../media/image138.png"/><Relationship Id="rId5" Type="http://schemas.openxmlformats.org/officeDocument/2006/relationships/image" Target="../media/image133.jpeg"/><Relationship Id="rId10" Type="http://schemas.microsoft.com/office/2007/relationships/hdphoto" Target="../media/hdphoto48.wdp"/><Relationship Id="rId4" Type="http://schemas.openxmlformats.org/officeDocument/2006/relationships/image" Target="../media/image132.jpeg"/><Relationship Id="rId9" Type="http://schemas.openxmlformats.org/officeDocument/2006/relationships/image" Target="../media/image1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6.xml"/><Relationship Id="rId4" Type="http://schemas.openxmlformats.org/officeDocument/2006/relationships/image" Target="../media/image139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122.jp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7.xml"/><Relationship Id="rId6" Type="http://schemas.openxmlformats.org/officeDocument/2006/relationships/image" Target="../media/image77.jpg"/><Relationship Id="rId5" Type="http://schemas.openxmlformats.org/officeDocument/2006/relationships/image" Target="../media/image95.png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hdphoto" Target="../media/hdphoto50.wdp"/><Relationship Id="rId3" Type="http://schemas.openxmlformats.org/officeDocument/2006/relationships/image" Target="../media/image122.jpg"/><Relationship Id="rId7" Type="http://schemas.openxmlformats.org/officeDocument/2006/relationships/image" Target="../media/image14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8.xml"/><Relationship Id="rId6" Type="http://schemas.openxmlformats.org/officeDocument/2006/relationships/image" Target="../media/image141.png"/><Relationship Id="rId5" Type="http://schemas.openxmlformats.org/officeDocument/2006/relationships/image" Target="../media/image35.png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9.xml"/><Relationship Id="rId4" Type="http://schemas.openxmlformats.org/officeDocument/2006/relationships/image" Target="../media/image11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43.jpg"/><Relationship Id="rId7" Type="http://schemas.microsoft.com/office/2007/relationships/hdphoto" Target="../media/hdphoto52.wdp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0.xml"/><Relationship Id="rId6" Type="http://schemas.openxmlformats.org/officeDocument/2006/relationships/image" Target="../media/image145.jpeg"/><Relationship Id="rId5" Type="http://schemas.microsoft.com/office/2007/relationships/hdphoto" Target="../media/hdphoto51.wdp"/><Relationship Id="rId4" Type="http://schemas.openxmlformats.org/officeDocument/2006/relationships/image" Target="../media/image14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31.jpg"/><Relationship Id="rId7" Type="http://schemas.microsoft.com/office/2007/relationships/hdphoto" Target="../media/hdphoto54.wdp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1.xml"/><Relationship Id="rId6" Type="http://schemas.openxmlformats.org/officeDocument/2006/relationships/image" Target="../media/image148.png"/><Relationship Id="rId11" Type="http://schemas.microsoft.com/office/2007/relationships/hdphoto" Target="../media/hdphoto56.wdp"/><Relationship Id="rId5" Type="http://schemas.microsoft.com/office/2007/relationships/hdphoto" Target="../media/hdphoto53.wdp"/><Relationship Id="rId10" Type="http://schemas.openxmlformats.org/officeDocument/2006/relationships/image" Target="../media/image150.png"/><Relationship Id="rId4" Type="http://schemas.openxmlformats.org/officeDocument/2006/relationships/image" Target="../media/image147.png"/><Relationship Id="rId9" Type="http://schemas.microsoft.com/office/2007/relationships/hdphoto" Target="../media/hdphoto55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35.png"/><Relationship Id="rId5" Type="http://schemas.microsoft.com/office/2007/relationships/hdphoto" Target="../media/hdphoto57.wdp"/><Relationship Id="rId4" Type="http://schemas.openxmlformats.org/officeDocument/2006/relationships/image" Target="../media/image151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3.xml"/><Relationship Id="rId6" Type="http://schemas.openxmlformats.org/officeDocument/2006/relationships/image" Target="../media/image35.png"/><Relationship Id="rId5" Type="http://schemas.microsoft.com/office/2007/relationships/hdphoto" Target="../media/hdphoto58.wdp"/><Relationship Id="rId4" Type="http://schemas.openxmlformats.org/officeDocument/2006/relationships/image" Target="../media/image152.jpeg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hdphoto" Target="../media/hdphoto60.wdp"/><Relationship Id="rId3" Type="http://schemas.openxmlformats.org/officeDocument/2006/relationships/image" Target="../media/image31.jpg"/><Relationship Id="rId7" Type="http://schemas.openxmlformats.org/officeDocument/2006/relationships/image" Target="../media/image15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35.png"/><Relationship Id="rId5" Type="http://schemas.microsoft.com/office/2007/relationships/hdphoto" Target="../media/hdphoto59.wdp"/><Relationship Id="rId4" Type="http://schemas.openxmlformats.org/officeDocument/2006/relationships/image" Target="../media/image15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5.xml"/><Relationship Id="rId5" Type="http://schemas.microsoft.com/office/2007/relationships/hdphoto" Target="../media/hdphoto61.wdp"/><Relationship Id="rId4" Type="http://schemas.openxmlformats.org/officeDocument/2006/relationships/image" Target="../media/image15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6.xml"/><Relationship Id="rId5" Type="http://schemas.microsoft.com/office/2007/relationships/hdphoto" Target="../media/hdphoto62.wdp"/><Relationship Id="rId4" Type="http://schemas.openxmlformats.org/officeDocument/2006/relationships/image" Target="../media/image15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7.xml"/><Relationship Id="rId5" Type="http://schemas.microsoft.com/office/2007/relationships/hdphoto" Target="../media/hdphoto63.wdp"/><Relationship Id="rId4" Type="http://schemas.openxmlformats.org/officeDocument/2006/relationships/image" Target="../media/image157.jpeg"/></Relationships>
</file>

<file path=ppt/slides/_rels/slide53.xml.rels><?xml version="1.0" encoding="UTF-8" standalone="yes"?>
<Relationships xmlns="http://schemas.openxmlformats.org/package/2006/relationships"><Relationship Id="rId8" Type="http://schemas.microsoft.com/office/2007/relationships/hdphoto" Target="../media/hdphoto65.wdp"/><Relationship Id="rId3" Type="http://schemas.openxmlformats.org/officeDocument/2006/relationships/image" Target="../media/image31.jp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8.xml"/><Relationship Id="rId6" Type="http://schemas.microsoft.com/office/2007/relationships/hdphoto" Target="../media/hdphoto64.wdp"/><Relationship Id="rId5" Type="http://schemas.openxmlformats.org/officeDocument/2006/relationships/image" Target="../media/image159.png"/><Relationship Id="rId10" Type="http://schemas.microsoft.com/office/2007/relationships/hdphoto" Target="../media/hdphoto66.wdp"/><Relationship Id="rId4" Type="http://schemas.openxmlformats.org/officeDocument/2006/relationships/image" Target="../media/image158.jpeg"/><Relationship Id="rId9" Type="http://schemas.openxmlformats.org/officeDocument/2006/relationships/image" Target="../media/image16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16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9.xml"/><Relationship Id="rId6" Type="http://schemas.openxmlformats.org/officeDocument/2006/relationships/image" Target="../media/image162.png"/><Relationship Id="rId5" Type="http://schemas.openxmlformats.org/officeDocument/2006/relationships/image" Target="../media/image77.jpg"/><Relationship Id="rId4" Type="http://schemas.openxmlformats.org/officeDocument/2006/relationships/image" Target="../media/image7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microsoft.com/office/2007/relationships/hdphoto" Target="../media/hdphoto67.wdp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0.xml"/><Relationship Id="rId6" Type="http://schemas.openxmlformats.org/officeDocument/2006/relationships/image" Target="../media/image166.jpe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56.xml.rels><?xml version="1.0" encoding="UTF-8" standalone="yes"?>
<Relationships xmlns="http://schemas.openxmlformats.org/package/2006/relationships"><Relationship Id="rId8" Type="http://schemas.microsoft.com/office/2007/relationships/hdphoto" Target="../media/hdphoto69.wdp"/><Relationship Id="rId3" Type="http://schemas.openxmlformats.org/officeDocument/2006/relationships/image" Target="../media/image31.jpg"/><Relationship Id="rId7" Type="http://schemas.openxmlformats.org/officeDocument/2006/relationships/image" Target="../media/image168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1.xml"/><Relationship Id="rId6" Type="http://schemas.microsoft.com/office/2007/relationships/hdphoto" Target="../media/hdphoto68.wdp"/><Relationship Id="rId5" Type="http://schemas.openxmlformats.org/officeDocument/2006/relationships/image" Target="../media/image167.jpeg"/><Relationship Id="rId10" Type="http://schemas.microsoft.com/office/2007/relationships/hdphoto" Target="../media/hdphoto70.wdp"/><Relationship Id="rId4" Type="http://schemas.openxmlformats.org/officeDocument/2006/relationships/image" Target="../media/image35.png"/><Relationship Id="rId9" Type="http://schemas.openxmlformats.org/officeDocument/2006/relationships/image" Target="../media/image169.jpeg"/></Relationships>
</file>

<file path=ppt/slides/_rels/slide57.xml.rels><?xml version="1.0" encoding="UTF-8" standalone="yes"?>
<Relationships xmlns="http://schemas.openxmlformats.org/package/2006/relationships"><Relationship Id="rId8" Type="http://schemas.microsoft.com/office/2007/relationships/hdphoto" Target="../media/hdphoto72.wdp"/><Relationship Id="rId3" Type="http://schemas.openxmlformats.org/officeDocument/2006/relationships/image" Target="../media/image81.jpg"/><Relationship Id="rId7" Type="http://schemas.openxmlformats.org/officeDocument/2006/relationships/image" Target="../media/image17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2.xml"/><Relationship Id="rId6" Type="http://schemas.openxmlformats.org/officeDocument/2006/relationships/image" Target="../media/image171.png"/><Relationship Id="rId5" Type="http://schemas.microsoft.com/office/2007/relationships/hdphoto" Target="../media/hdphoto71.wdp"/><Relationship Id="rId10" Type="http://schemas.microsoft.com/office/2007/relationships/hdphoto" Target="../media/hdphoto73.wdp"/><Relationship Id="rId4" Type="http://schemas.openxmlformats.org/officeDocument/2006/relationships/image" Target="../media/image170.png"/><Relationship Id="rId9" Type="http://schemas.openxmlformats.org/officeDocument/2006/relationships/image" Target="../media/image173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jpeg"/><Relationship Id="rId13" Type="http://schemas.microsoft.com/office/2007/relationships/hdphoto" Target="../media/hdphoto76.wdp"/><Relationship Id="rId3" Type="http://schemas.openxmlformats.org/officeDocument/2006/relationships/image" Target="../media/image83.jpg"/><Relationship Id="rId7" Type="http://schemas.microsoft.com/office/2007/relationships/hdphoto" Target="../media/hdphoto71.wdp"/><Relationship Id="rId12" Type="http://schemas.openxmlformats.org/officeDocument/2006/relationships/image" Target="../media/image17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170.png"/><Relationship Id="rId11" Type="http://schemas.microsoft.com/office/2007/relationships/hdphoto" Target="../media/hdphoto75.wdp"/><Relationship Id="rId5" Type="http://schemas.microsoft.com/office/2007/relationships/hdphoto" Target="../media/hdphoto74.wdp"/><Relationship Id="rId10" Type="http://schemas.openxmlformats.org/officeDocument/2006/relationships/image" Target="../media/image176.png"/><Relationship Id="rId4" Type="http://schemas.openxmlformats.org/officeDocument/2006/relationships/image" Target="../media/image174.png"/><Relationship Id="rId9" Type="http://schemas.openxmlformats.org/officeDocument/2006/relationships/image" Target="../media/image171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83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4.xml"/><Relationship Id="rId6" Type="http://schemas.microsoft.com/office/2007/relationships/hdphoto" Target="../media/hdphoto72.wdp"/><Relationship Id="rId5" Type="http://schemas.openxmlformats.org/officeDocument/2006/relationships/image" Target="../media/image172.png"/><Relationship Id="rId4" Type="http://schemas.openxmlformats.org/officeDocument/2006/relationships/image" Target="../media/image178.jpeg"/><Relationship Id="rId9" Type="http://schemas.microsoft.com/office/2007/relationships/hdphoto" Target="../media/hdphoto7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jpg"/><Relationship Id="rId7" Type="http://schemas.microsoft.com/office/2007/relationships/hdphoto" Target="../media/hdphoto16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6.xml"/><Relationship Id="rId6" Type="http://schemas.openxmlformats.org/officeDocument/2006/relationships/image" Target="../media/image33.png"/><Relationship Id="rId5" Type="http://schemas.microsoft.com/office/2007/relationships/hdphoto" Target="../media/hdphoto15.wdp"/><Relationship Id="rId10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microsoft.com/office/2007/relationships/hdphoto" Target="../media/hdphoto17.wdp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5.xml"/><Relationship Id="rId6" Type="http://schemas.openxmlformats.org/officeDocument/2006/relationships/image" Target="../media/image180.jpeg"/><Relationship Id="rId5" Type="http://schemas.microsoft.com/office/2007/relationships/hdphoto" Target="../media/hdphoto77.wdp"/><Relationship Id="rId4" Type="http://schemas.openxmlformats.org/officeDocument/2006/relationships/image" Target="../media/image179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83.jpg"/><Relationship Id="rId7" Type="http://schemas.openxmlformats.org/officeDocument/2006/relationships/image" Target="../media/image183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6.xml"/><Relationship Id="rId6" Type="http://schemas.openxmlformats.org/officeDocument/2006/relationships/image" Target="../media/image182.jpeg"/><Relationship Id="rId5" Type="http://schemas.microsoft.com/office/2007/relationships/hdphoto" Target="../media/hdphoto78.wdp"/><Relationship Id="rId4" Type="http://schemas.openxmlformats.org/officeDocument/2006/relationships/image" Target="../media/image181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3.jpg"/><Relationship Id="rId7" Type="http://schemas.openxmlformats.org/officeDocument/2006/relationships/image" Target="../media/image187.jpeg"/><Relationship Id="rId12" Type="http://schemas.openxmlformats.org/officeDocument/2006/relationships/image" Target="../media/image190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47.xml"/><Relationship Id="rId6" Type="http://schemas.openxmlformats.org/officeDocument/2006/relationships/image" Target="../media/image186.jpeg"/><Relationship Id="rId11" Type="http://schemas.openxmlformats.org/officeDocument/2006/relationships/image" Target="../media/image189.jpg"/><Relationship Id="rId5" Type="http://schemas.openxmlformats.org/officeDocument/2006/relationships/image" Target="../media/image185.jpeg"/><Relationship Id="rId10" Type="http://schemas.microsoft.com/office/2007/relationships/hdphoto" Target="../media/hdphoto79.wdp"/><Relationship Id="rId4" Type="http://schemas.openxmlformats.org/officeDocument/2006/relationships/image" Target="../media/image184.jpeg"/><Relationship Id="rId9" Type="http://schemas.openxmlformats.org/officeDocument/2006/relationships/image" Target="../media/image18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8.xml"/><Relationship Id="rId6" Type="http://schemas.openxmlformats.org/officeDocument/2006/relationships/image" Target="../media/image192.jpeg"/><Relationship Id="rId5" Type="http://schemas.openxmlformats.org/officeDocument/2006/relationships/image" Target="../media/image191.jpeg"/><Relationship Id="rId4" Type="http://schemas.openxmlformats.org/officeDocument/2006/relationships/image" Target="../media/image52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g"/><Relationship Id="rId3" Type="http://schemas.openxmlformats.org/officeDocument/2006/relationships/image" Target="../media/image83.jpg"/><Relationship Id="rId7" Type="http://schemas.microsoft.com/office/2007/relationships/hdphoto" Target="../media/hdphoto81.wdp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194.png"/><Relationship Id="rId5" Type="http://schemas.microsoft.com/office/2007/relationships/hdphoto" Target="../media/hdphoto80.wdp"/><Relationship Id="rId10" Type="http://schemas.microsoft.com/office/2007/relationships/hdphoto" Target="../media/hdphoto82.wdp"/><Relationship Id="rId4" Type="http://schemas.openxmlformats.org/officeDocument/2006/relationships/image" Target="../media/image193.png"/><Relationship Id="rId9" Type="http://schemas.openxmlformats.org/officeDocument/2006/relationships/image" Target="../media/image19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13" Type="http://schemas.openxmlformats.org/officeDocument/2006/relationships/image" Target="../media/image200.png"/><Relationship Id="rId18" Type="http://schemas.openxmlformats.org/officeDocument/2006/relationships/image" Target="../media/image173.png"/><Relationship Id="rId3" Type="http://schemas.openxmlformats.org/officeDocument/2006/relationships/image" Target="../media/image83.jpg"/><Relationship Id="rId7" Type="http://schemas.microsoft.com/office/2007/relationships/hdphoto" Target="../media/hdphoto71.wdp"/><Relationship Id="rId12" Type="http://schemas.microsoft.com/office/2007/relationships/hdphoto" Target="../media/hdphoto83.wdp"/><Relationship Id="rId17" Type="http://schemas.microsoft.com/office/2007/relationships/hdphoto" Target="../media/hdphoto72.wdp"/><Relationship Id="rId2" Type="http://schemas.openxmlformats.org/officeDocument/2006/relationships/notesSlide" Target="../notesSlides/notesSlide65.xml"/><Relationship Id="rId16" Type="http://schemas.openxmlformats.org/officeDocument/2006/relationships/image" Target="../media/image172.pn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170.png"/><Relationship Id="rId11" Type="http://schemas.openxmlformats.org/officeDocument/2006/relationships/image" Target="../media/image199.png"/><Relationship Id="rId5" Type="http://schemas.openxmlformats.org/officeDocument/2006/relationships/image" Target="../media/image171.png"/><Relationship Id="rId15" Type="http://schemas.openxmlformats.org/officeDocument/2006/relationships/image" Target="../media/image35.png"/><Relationship Id="rId10" Type="http://schemas.openxmlformats.org/officeDocument/2006/relationships/image" Target="../media/image198.png"/><Relationship Id="rId19" Type="http://schemas.microsoft.com/office/2007/relationships/hdphoto" Target="../media/hdphoto73.wdp"/><Relationship Id="rId4" Type="http://schemas.openxmlformats.org/officeDocument/2006/relationships/image" Target="../media/image76.png"/><Relationship Id="rId9" Type="http://schemas.openxmlformats.org/officeDocument/2006/relationships/image" Target="../media/image197.png"/><Relationship Id="rId14" Type="http://schemas.microsoft.com/office/2007/relationships/hdphoto" Target="../media/hdphoto84.wdp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51.xml"/><Relationship Id="rId6" Type="http://schemas.openxmlformats.org/officeDocument/2006/relationships/image" Target="../media/image203.jpeg"/><Relationship Id="rId5" Type="http://schemas.openxmlformats.org/officeDocument/2006/relationships/image" Target="../media/image202.jpeg"/><Relationship Id="rId4" Type="http://schemas.openxmlformats.org/officeDocument/2006/relationships/image" Target="../media/image201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jpeg"/><Relationship Id="rId3" Type="http://schemas.openxmlformats.org/officeDocument/2006/relationships/image" Target="../media/image122.jpg"/><Relationship Id="rId7" Type="http://schemas.microsoft.com/office/2007/relationships/hdphoto" Target="../media/hdphoto85.wdp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52.xml"/><Relationship Id="rId6" Type="http://schemas.openxmlformats.org/officeDocument/2006/relationships/image" Target="../media/image206.jpeg"/><Relationship Id="rId5" Type="http://schemas.openxmlformats.org/officeDocument/2006/relationships/image" Target="../media/image205.png"/><Relationship Id="rId10" Type="http://schemas.openxmlformats.org/officeDocument/2006/relationships/image" Target="../media/image209.jpeg"/><Relationship Id="rId4" Type="http://schemas.openxmlformats.org/officeDocument/2006/relationships/image" Target="../media/image204.png"/><Relationship Id="rId9" Type="http://schemas.openxmlformats.org/officeDocument/2006/relationships/image" Target="../media/image208.jp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png"/><Relationship Id="rId3" Type="http://schemas.openxmlformats.org/officeDocument/2006/relationships/image" Target="../media/image122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53.xml"/><Relationship Id="rId6" Type="http://schemas.microsoft.com/office/2007/relationships/hdphoto" Target="../media/hdphoto86.wdp"/><Relationship Id="rId5" Type="http://schemas.openxmlformats.org/officeDocument/2006/relationships/image" Target="../media/image210.png"/><Relationship Id="rId10" Type="http://schemas.openxmlformats.org/officeDocument/2006/relationships/image" Target="../media/image205.png"/><Relationship Id="rId4" Type="http://schemas.openxmlformats.org/officeDocument/2006/relationships/image" Target="../media/image204.png"/><Relationship Id="rId9" Type="http://schemas.microsoft.com/office/2007/relationships/hdphoto" Target="../media/hdphoto87.wdp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png"/><Relationship Id="rId13" Type="http://schemas.openxmlformats.org/officeDocument/2006/relationships/image" Target="../media/image217.png"/><Relationship Id="rId3" Type="http://schemas.openxmlformats.org/officeDocument/2006/relationships/image" Target="../media/image122.jpg"/><Relationship Id="rId7" Type="http://schemas.microsoft.com/office/2007/relationships/hdphoto" Target="../media/hdphoto86.wdp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54.xml"/><Relationship Id="rId6" Type="http://schemas.openxmlformats.org/officeDocument/2006/relationships/image" Target="../media/image210.png"/><Relationship Id="rId11" Type="http://schemas.openxmlformats.org/officeDocument/2006/relationships/image" Target="../media/image216.jpeg"/><Relationship Id="rId5" Type="http://schemas.openxmlformats.org/officeDocument/2006/relationships/image" Target="../media/image204.png"/><Relationship Id="rId10" Type="http://schemas.openxmlformats.org/officeDocument/2006/relationships/image" Target="../media/image215.png"/><Relationship Id="rId4" Type="http://schemas.openxmlformats.org/officeDocument/2006/relationships/image" Target="../media/image212.png"/><Relationship Id="rId9" Type="http://schemas.openxmlformats.org/officeDocument/2006/relationships/image" Target="../media/image2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13" Type="http://schemas.openxmlformats.org/officeDocument/2006/relationships/image" Target="../media/image43.jpeg"/><Relationship Id="rId18" Type="http://schemas.microsoft.com/office/2007/relationships/hdphoto" Target="../media/hdphoto20.wdp"/><Relationship Id="rId3" Type="http://schemas.openxmlformats.org/officeDocument/2006/relationships/image" Target="../media/image31.jpg"/><Relationship Id="rId21" Type="http://schemas.openxmlformats.org/officeDocument/2006/relationships/image" Target="../media/image49.png"/><Relationship Id="rId7" Type="http://schemas.openxmlformats.org/officeDocument/2006/relationships/image" Target="../media/image38.jpeg"/><Relationship Id="rId12" Type="http://schemas.openxmlformats.org/officeDocument/2006/relationships/image" Target="../media/image42.jpeg"/><Relationship Id="rId17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5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67.xml"/><Relationship Id="rId6" Type="http://schemas.openxmlformats.org/officeDocument/2006/relationships/image" Target="../media/image37.jpeg"/><Relationship Id="rId11" Type="http://schemas.openxmlformats.org/officeDocument/2006/relationships/image" Target="../media/image41.jpeg"/><Relationship Id="rId5" Type="http://schemas.microsoft.com/office/2007/relationships/hdphoto" Target="../media/hdphoto18.wdp"/><Relationship Id="rId15" Type="http://schemas.openxmlformats.org/officeDocument/2006/relationships/image" Target="../media/image45.jpeg"/><Relationship Id="rId10" Type="http://schemas.microsoft.com/office/2007/relationships/hdphoto" Target="../media/hdphoto19.wdp"/><Relationship Id="rId19" Type="http://schemas.openxmlformats.org/officeDocument/2006/relationships/image" Target="../media/image47.jpeg"/><Relationship Id="rId4" Type="http://schemas.openxmlformats.org/officeDocument/2006/relationships/image" Target="../media/image36.png"/><Relationship Id="rId9" Type="http://schemas.openxmlformats.org/officeDocument/2006/relationships/image" Target="../media/image40.jpeg"/><Relationship Id="rId14" Type="http://schemas.openxmlformats.org/officeDocument/2006/relationships/image" Target="../media/image44.jpeg"/><Relationship Id="rId22" Type="http://schemas.microsoft.com/office/2007/relationships/hdphoto" Target="../media/hdphoto21.wdp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122.jpg"/><Relationship Id="rId7" Type="http://schemas.microsoft.com/office/2007/relationships/hdphoto" Target="../media/hdphoto87.wdp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55.xml"/><Relationship Id="rId6" Type="http://schemas.openxmlformats.org/officeDocument/2006/relationships/image" Target="../media/image211.png"/><Relationship Id="rId11" Type="http://schemas.microsoft.com/office/2007/relationships/hdphoto" Target="../media/hdphoto88.wdp"/><Relationship Id="rId5" Type="http://schemas.openxmlformats.org/officeDocument/2006/relationships/image" Target="../media/image219.png"/><Relationship Id="rId10" Type="http://schemas.openxmlformats.org/officeDocument/2006/relationships/image" Target="../media/image221.png"/><Relationship Id="rId4" Type="http://schemas.openxmlformats.org/officeDocument/2006/relationships/image" Target="../media/image218.png"/><Relationship Id="rId9" Type="http://schemas.openxmlformats.org/officeDocument/2006/relationships/image" Target="../media/image205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jpeg"/><Relationship Id="rId3" Type="http://schemas.openxmlformats.org/officeDocument/2006/relationships/image" Target="../media/image122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56.xml"/><Relationship Id="rId6" Type="http://schemas.openxmlformats.org/officeDocument/2006/relationships/image" Target="../media/image201.png"/><Relationship Id="rId11" Type="http://schemas.microsoft.com/office/2007/relationships/hdphoto" Target="../media/hdphoto89.wdp"/><Relationship Id="rId5" Type="http://schemas.openxmlformats.org/officeDocument/2006/relationships/image" Target="../media/image223.jpeg"/><Relationship Id="rId10" Type="http://schemas.openxmlformats.org/officeDocument/2006/relationships/image" Target="../media/image226.png"/><Relationship Id="rId4" Type="http://schemas.openxmlformats.org/officeDocument/2006/relationships/image" Target="../media/image222.jpeg"/><Relationship Id="rId9" Type="http://schemas.openxmlformats.org/officeDocument/2006/relationships/image" Target="../media/image225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57.xml"/><Relationship Id="rId6" Type="http://schemas.openxmlformats.org/officeDocument/2006/relationships/image" Target="../media/image229.png"/><Relationship Id="rId5" Type="http://schemas.openxmlformats.org/officeDocument/2006/relationships/image" Target="../media/image228.jpeg"/><Relationship Id="rId4" Type="http://schemas.openxmlformats.org/officeDocument/2006/relationships/image" Target="../media/image22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7" Type="http://schemas.openxmlformats.org/officeDocument/2006/relationships/image" Target="../media/image232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58.xml"/><Relationship Id="rId6" Type="http://schemas.openxmlformats.org/officeDocument/2006/relationships/image" Target="../media/image231.jpeg"/><Relationship Id="rId5" Type="http://schemas.openxmlformats.org/officeDocument/2006/relationships/image" Target="../media/image35.png"/><Relationship Id="rId4" Type="http://schemas.openxmlformats.org/officeDocument/2006/relationships/image" Target="../media/image230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5.png"/><Relationship Id="rId3" Type="http://schemas.openxmlformats.org/officeDocument/2006/relationships/image" Target="../media/image122.jpg"/><Relationship Id="rId7" Type="http://schemas.microsoft.com/office/2007/relationships/hdphoto" Target="../media/hdphoto90.wdp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59.xml"/><Relationship Id="rId6" Type="http://schemas.openxmlformats.org/officeDocument/2006/relationships/image" Target="../media/image234.png"/><Relationship Id="rId5" Type="http://schemas.openxmlformats.org/officeDocument/2006/relationships/image" Target="../media/image35.png"/><Relationship Id="rId4" Type="http://schemas.openxmlformats.org/officeDocument/2006/relationships/image" Target="../media/image23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7" Type="http://schemas.openxmlformats.org/officeDocument/2006/relationships/image" Target="../media/image238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60.xml"/><Relationship Id="rId6" Type="http://schemas.openxmlformats.org/officeDocument/2006/relationships/image" Target="../media/image237.png"/><Relationship Id="rId5" Type="http://schemas.openxmlformats.org/officeDocument/2006/relationships/image" Target="../media/image77.jpg"/><Relationship Id="rId4" Type="http://schemas.openxmlformats.org/officeDocument/2006/relationships/image" Target="../media/image236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png"/><Relationship Id="rId3" Type="http://schemas.openxmlformats.org/officeDocument/2006/relationships/image" Target="../media/image122.jpg"/><Relationship Id="rId7" Type="http://schemas.openxmlformats.org/officeDocument/2006/relationships/image" Target="../media/image29.png"/><Relationship Id="rId12" Type="http://schemas.openxmlformats.org/officeDocument/2006/relationships/image" Target="../media/image24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61.xml"/><Relationship Id="rId6" Type="http://schemas.openxmlformats.org/officeDocument/2006/relationships/image" Target="../media/image240.png"/><Relationship Id="rId11" Type="http://schemas.microsoft.com/office/2007/relationships/hdphoto" Target="../media/hdphoto84.wdp"/><Relationship Id="rId5" Type="http://schemas.openxmlformats.org/officeDocument/2006/relationships/image" Target="../media/image239.png"/><Relationship Id="rId10" Type="http://schemas.openxmlformats.org/officeDocument/2006/relationships/image" Target="../media/image242.png"/><Relationship Id="rId4" Type="http://schemas.openxmlformats.org/officeDocument/2006/relationships/image" Target="../media/image238.png"/><Relationship Id="rId9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62.xml"/><Relationship Id="rId4" Type="http://schemas.openxmlformats.org/officeDocument/2006/relationships/image" Target="../media/image244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png"/><Relationship Id="rId3" Type="http://schemas.openxmlformats.org/officeDocument/2006/relationships/image" Target="../media/image122.jpg"/><Relationship Id="rId7" Type="http://schemas.openxmlformats.org/officeDocument/2006/relationships/image" Target="../media/image24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162.png"/><Relationship Id="rId5" Type="http://schemas.openxmlformats.org/officeDocument/2006/relationships/image" Target="../media/image246.png"/><Relationship Id="rId4" Type="http://schemas.openxmlformats.org/officeDocument/2006/relationships/image" Target="../media/image245.png"/><Relationship Id="rId9" Type="http://schemas.openxmlformats.org/officeDocument/2006/relationships/image" Target="../media/image248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3" Type="http://schemas.openxmlformats.org/officeDocument/2006/relationships/image" Target="../media/image122.jpg"/><Relationship Id="rId7" Type="http://schemas.microsoft.com/office/2007/relationships/hdphoto" Target="../media/hdphoto92.wdp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64.xml"/><Relationship Id="rId6" Type="http://schemas.openxmlformats.org/officeDocument/2006/relationships/image" Target="../media/image250.png"/><Relationship Id="rId5" Type="http://schemas.microsoft.com/office/2007/relationships/hdphoto" Target="../media/hdphoto91.wdp"/><Relationship Id="rId4" Type="http://schemas.openxmlformats.org/officeDocument/2006/relationships/image" Target="../media/image249.png"/><Relationship Id="rId9" Type="http://schemas.openxmlformats.org/officeDocument/2006/relationships/image" Target="../media/image25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microsoft.com/office/2007/relationships/hdphoto" Target="../media/hdphoto22.wdp"/><Relationship Id="rId18" Type="http://schemas.openxmlformats.org/officeDocument/2006/relationships/image" Target="../media/image59.png"/><Relationship Id="rId3" Type="http://schemas.openxmlformats.org/officeDocument/2006/relationships/image" Target="../media/image31.jpg"/><Relationship Id="rId21" Type="http://schemas.microsoft.com/office/2007/relationships/hdphoto" Target="../media/hdphoto24.wdp"/><Relationship Id="rId7" Type="http://schemas.microsoft.com/office/2007/relationships/hdphoto" Target="../media/hdphoto19.wdp"/><Relationship Id="rId12" Type="http://schemas.openxmlformats.org/officeDocument/2006/relationships/image" Target="../media/image54.png"/><Relationship Id="rId17" Type="http://schemas.openxmlformats.org/officeDocument/2006/relationships/image" Target="../media/image58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7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168.xml"/><Relationship Id="rId6" Type="http://schemas.openxmlformats.org/officeDocument/2006/relationships/image" Target="../media/image40.jpeg"/><Relationship Id="rId11" Type="http://schemas.openxmlformats.org/officeDocument/2006/relationships/image" Target="../media/image53.jpeg"/><Relationship Id="rId5" Type="http://schemas.openxmlformats.org/officeDocument/2006/relationships/image" Target="../media/image39.jpg"/><Relationship Id="rId15" Type="http://schemas.openxmlformats.org/officeDocument/2006/relationships/image" Target="../media/image56.png"/><Relationship Id="rId10" Type="http://schemas.openxmlformats.org/officeDocument/2006/relationships/image" Target="../media/image52.jpeg"/><Relationship Id="rId19" Type="http://schemas.microsoft.com/office/2007/relationships/hdphoto" Target="../media/hdphoto23.wdp"/><Relationship Id="rId4" Type="http://schemas.openxmlformats.org/officeDocument/2006/relationships/image" Target="../media/image35.png"/><Relationship Id="rId9" Type="http://schemas.openxmlformats.org/officeDocument/2006/relationships/image" Target="../media/image51.jpeg"/><Relationship Id="rId14" Type="http://schemas.openxmlformats.org/officeDocument/2006/relationships/image" Target="../media/image5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65.xml"/><Relationship Id="rId5" Type="http://schemas.openxmlformats.org/officeDocument/2006/relationships/image" Target="../media/image237.png"/><Relationship Id="rId4" Type="http://schemas.openxmlformats.org/officeDocument/2006/relationships/image" Target="../media/image77.jp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image" Target="../media/image31.jp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9.xml"/><Relationship Id="rId6" Type="http://schemas.openxmlformats.org/officeDocument/2006/relationships/image" Target="../media/image63.tiff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57" b="99703" l="0" r="98223">
                        <a14:foregroundMark x1="1777" y1="51929" x2="20146" y2="80627"/>
                        <a14:foregroundMark x1="20907" y1="80882" x2="59010" y2="97923"/>
                        <a14:foregroundMark x1="61897" y1="94320" x2="90704" y2="43663"/>
                        <a14:foregroundMark x1="15102" y1="26367" x2="15482" y2="25350"/>
                        <a14:foregroundMark x1="17037" y1="28444" x2="33090" y2="9072"/>
                        <a14:backgroundMark x1="19734" y1="83213" x2="53014" y2="99491"/>
                      </a14:backgroundRemoval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3313" y="3974247"/>
            <a:ext cx="1496953" cy="112024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4" t="10970" r="42260" b="45946"/>
          <a:stretch/>
        </p:blipFill>
        <p:spPr>
          <a:xfrm>
            <a:off x="2199514" y="4926356"/>
            <a:ext cx="2664171" cy="1474567"/>
          </a:xfrm>
          <a:prstGeom prst="ellips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6" b="12111"/>
          <a:stretch/>
        </p:blipFill>
        <p:spPr bwMode="auto">
          <a:xfrm>
            <a:off x="1415335" y="3847622"/>
            <a:ext cx="1858064" cy="13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3810" y="3901588"/>
            <a:ext cx="1252875" cy="784181"/>
          </a:xfrm>
          <a:prstGeom prst="ellipse">
            <a:avLst/>
          </a:prstGeom>
          <a:ln w="28575">
            <a:noFill/>
          </a:ln>
        </p:spPr>
      </p:pic>
      <p:pic>
        <p:nvPicPr>
          <p:cNvPr id="24" name="Bilde 23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933" y="6290714"/>
            <a:ext cx="1283035" cy="876611"/>
          </a:xfrm>
          <a:prstGeom prst="ellipse">
            <a:avLst/>
          </a:prstGeom>
          <a:ln w="28575">
            <a:noFill/>
          </a:ln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02274" y="75819"/>
            <a:ext cx="8318061" cy="2529687"/>
          </a:xfrm>
        </p:spPr>
        <p:txBody>
          <a:bodyPr>
            <a:noAutofit/>
          </a:bodyPr>
          <a:lstStyle/>
          <a:p>
            <a:r>
              <a:rPr lang="nb-NO" sz="6600" b="1" dirty="0" smtClean="0"/>
              <a:t>Velkommen!</a:t>
            </a:r>
            <a:br>
              <a:rPr lang="nb-NO" sz="6600" b="1" dirty="0" smtClean="0"/>
            </a:br>
            <a:r>
              <a:rPr lang="nb-NO" sz="6600" b="1" dirty="0" smtClean="0"/>
              <a:t> I dag skal vi snakke om</a:t>
            </a:r>
            <a:endParaRPr lang="nb-NO" sz="6600" b="1" dirty="0"/>
          </a:p>
        </p:txBody>
      </p:sp>
      <p:sp>
        <p:nvSpPr>
          <p:cNvPr id="37" name="Rektangel 36"/>
          <p:cNvSpPr/>
          <p:nvPr/>
        </p:nvSpPr>
        <p:spPr>
          <a:xfrm>
            <a:off x="1115056" y="2529443"/>
            <a:ext cx="2671763" cy="10002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1042873">
              <a:spcBef>
                <a:spcPct val="0"/>
              </a:spcBef>
            </a:pPr>
            <a:r>
              <a:rPr lang="nb-NO" sz="5900" b="1" dirty="0">
                <a:solidFill>
                  <a:srgbClr val="FFFFFF"/>
                </a:solidFill>
                <a:ea typeface="+mj-ea"/>
                <a:cs typeface="+mj-cs"/>
              </a:rPr>
              <a:t>M</a:t>
            </a:r>
            <a:r>
              <a:rPr lang="nb-NO" sz="5900" b="1" dirty="0" smtClean="0">
                <a:solidFill>
                  <a:srgbClr val="FFFFFF"/>
                </a:solidFill>
                <a:ea typeface="+mj-ea"/>
                <a:cs typeface="+mj-cs"/>
              </a:rPr>
              <a:t>at</a:t>
            </a:r>
            <a:r>
              <a:rPr lang="nb-NO" sz="4800" b="1" dirty="0" smtClean="0">
                <a:solidFill>
                  <a:srgbClr val="FFFFFF"/>
                </a:solidFill>
                <a:ea typeface="+mj-ea"/>
                <a:cs typeface="+mj-cs"/>
              </a:rPr>
              <a:t> </a:t>
            </a:r>
            <a:endParaRPr lang="nb-NO" sz="4800" b="1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38" name="Rektangel 37"/>
          <p:cNvSpPr/>
          <p:nvPr/>
        </p:nvSpPr>
        <p:spPr>
          <a:xfrm>
            <a:off x="7370453" y="2605506"/>
            <a:ext cx="2223686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42873">
              <a:spcBef>
                <a:spcPct val="0"/>
              </a:spcBef>
            </a:pPr>
            <a:r>
              <a:rPr lang="nb-NO" sz="4800" b="1" dirty="0" smtClean="0">
                <a:solidFill>
                  <a:srgbClr val="FFFFFF"/>
                </a:solidFill>
              </a:rPr>
              <a:t> </a:t>
            </a:r>
            <a:r>
              <a:rPr lang="nb-NO" sz="5900" b="1" dirty="0">
                <a:solidFill>
                  <a:srgbClr val="FFFFFF"/>
                </a:solidFill>
              </a:rPr>
              <a:t>H</a:t>
            </a:r>
            <a:r>
              <a:rPr lang="nb-NO" sz="5900" b="1" dirty="0" smtClean="0">
                <a:solidFill>
                  <a:srgbClr val="FFFFFF"/>
                </a:solidFill>
              </a:rPr>
              <a:t>else </a:t>
            </a:r>
            <a:endParaRPr lang="nb-NO" sz="5900" b="1" dirty="0">
              <a:solidFill>
                <a:srgbClr val="FFFFFF"/>
              </a:solidFill>
            </a:endParaRPr>
          </a:p>
        </p:txBody>
      </p:sp>
      <p:pic>
        <p:nvPicPr>
          <p:cNvPr id="17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6" b="12111"/>
          <a:stretch/>
        </p:blipFill>
        <p:spPr bwMode="auto">
          <a:xfrm>
            <a:off x="30599" y="4473162"/>
            <a:ext cx="2168915" cy="141117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Bilde 17"/>
          <p:cNvPicPr>
            <a:picLocks noChangeAspect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37" y="4551391"/>
            <a:ext cx="1450274" cy="813492"/>
          </a:xfrm>
          <a:prstGeom prst="ellipse">
            <a:avLst/>
          </a:prstGeom>
        </p:spPr>
      </p:pic>
      <p:pic>
        <p:nvPicPr>
          <p:cNvPr id="32" name="Bilde 31"/>
          <p:cNvPicPr>
            <a:picLocks noChangeAspect="1"/>
          </p:cNvPicPr>
          <p:nvPr/>
        </p:nvPicPr>
        <p:blipFill rotWithShape="1"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5304" y="6349964"/>
            <a:ext cx="990061" cy="817361"/>
          </a:xfrm>
          <a:prstGeom prst="ellipse">
            <a:avLst/>
          </a:prstGeom>
          <a:ln w="28575"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483" y="3529717"/>
            <a:ext cx="2524365" cy="3855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Bilde 12" descr="ungdom_snakkende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759" y="4521206"/>
            <a:ext cx="1321270" cy="284747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4" t="31103" r="33747" b="40371"/>
          <a:stretch/>
        </p:blipFill>
        <p:spPr bwMode="auto">
          <a:xfrm>
            <a:off x="242026" y="257801"/>
            <a:ext cx="1066714" cy="5466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826" b="12111"/>
          <a:stretch/>
        </p:blipFill>
        <p:spPr bwMode="auto">
          <a:xfrm>
            <a:off x="-23302" y="5490052"/>
            <a:ext cx="2951164" cy="1920137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858" y="5642548"/>
            <a:ext cx="1907041" cy="1028500"/>
          </a:xfrm>
          <a:prstGeom prst="ellipse">
            <a:avLst/>
          </a:prstGeom>
        </p:spPr>
      </p:pic>
      <p:pic>
        <p:nvPicPr>
          <p:cNvPr id="22" name="Bilde 2"/>
          <p:cNvPicPr>
            <a:picLocks noChangeAspect="1"/>
          </p:cNvPicPr>
          <p:nvPr/>
        </p:nvPicPr>
        <p:blipFill>
          <a:blip r:embed="rId23" cstate="screen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810" y="4685769"/>
            <a:ext cx="2629680" cy="17953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941" y="4172316"/>
            <a:ext cx="1642394" cy="312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64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ell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053199"/>
              </p:ext>
            </p:extLst>
          </p:nvPr>
        </p:nvGraphicFramePr>
        <p:xfrm>
          <a:off x="3188649" y="2417789"/>
          <a:ext cx="6453191" cy="446284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893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638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56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Mat og drikke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9290">
                <a:tc>
                  <a:txBody>
                    <a:bodyPr/>
                    <a:lstStyle/>
                    <a:p>
                      <a:r>
                        <a:rPr lang="nb-NO" dirty="0" smtClean="0"/>
                        <a:t>Frokost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Havregrøt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39290">
                <a:tc>
                  <a:txBody>
                    <a:bodyPr/>
                    <a:lstStyle/>
                    <a:p>
                      <a:r>
                        <a:rPr lang="nb-NO" dirty="0" smtClean="0"/>
                        <a:t>Lunsj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                                       salat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39290">
                <a:tc>
                  <a:txBody>
                    <a:bodyPr/>
                    <a:lstStyle/>
                    <a:p>
                      <a:r>
                        <a:rPr lang="nb-NO" dirty="0" smtClean="0"/>
                        <a:t>Middag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Kyllinggryte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39290">
                <a:tc>
                  <a:txBody>
                    <a:bodyPr/>
                    <a:lstStyle/>
                    <a:p>
                      <a:r>
                        <a:rPr lang="nb-NO" dirty="0" smtClean="0"/>
                        <a:t>På kvelden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                                                     Brød med pålegg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9" name="Bilde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1958" y="2612648"/>
            <a:ext cx="1624273" cy="1388856"/>
          </a:xfrm>
          <a:prstGeom prst="rect">
            <a:avLst/>
          </a:prstGeom>
        </p:spPr>
      </p:pic>
      <p:pic>
        <p:nvPicPr>
          <p:cNvPr id="20" name="Bilde 1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9626" y="4500932"/>
            <a:ext cx="2144073" cy="1316072"/>
          </a:xfrm>
          <a:prstGeom prst="ellipse">
            <a:avLst/>
          </a:prstGeom>
        </p:spPr>
      </p:pic>
      <p:pic>
        <p:nvPicPr>
          <p:cNvPr id="21" name="Bilde 20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C6B195"/>
              </a:clrFrom>
              <a:clrTo>
                <a:srgbClr val="C6B19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1" b="98734" l="268" r="99195">
                        <a14:foregroundMark x1="35570" y1="2351" x2="61879" y2="8861"/>
                        <a14:foregroundMark x1="19866" y1="17179" x2="537" y2="46474"/>
                        <a14:foregroundMark x1="19866" y1="80832" x2="57584" y2="98011"/>
                        <a14:foregroundMark x1="58658" y1="97649" x2="94497" y2="40506"/>
                        <a14:foregroundMark x1="75302" y1="81555" x2="95436" y2="39602"/>
                        <a14:foregroundMark x1="1074" y1="47559" x2="20000" y2="81193"/>
                        <a14:backgroundMark x1="39060" y1="92043" x2="60940" y2="99277"/>
                        <a14:backgroundMark x1="17718" y1="79385" x2="24295" y2="84268"/>
                        <a14:backgroundMark x1="11280" y1="10460" x2="25000" y2="4184"/>
                        <a14:backgroundMark x1="72256" y1="7950" x2="32622" y2="418"/>
                      </a14:backgroundRemoval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7705" y="3462662"/>
            <a:ext cx="1995243" cy="1456056"/>
          </a:xfrm>
          <a:prstGeom prst="rect">
            <a:avLst/>
          </a:prstGeom>
          <a:effectLst/>
        </p:spPr>
      </p:pic>
      <p:pic>
        <p:nvPicPr>
          <p:cNvPr id="22" name="Bilde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7706" y="5505187"/>
            <a:ext cx="1238250" cy="1375448"/>
          </a:xfrm>
          <a:prstGeom prst="rect">
            <a:avLst/>
          </a:prstGeom>
        </p:spPr>
      </p:pic>
      <p:sp>
        <p:nvSpPr>
          <p:cNvPr id="23" name="TekstSylinder 2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4" name="Tittel 1"/>
          <p:cNvSpPr txBox="1">
            <a:spLocks/>
          </p:cNvSpPr>
          <p:nvPr/>
        </p:nvSpPr>
        <p:spPr>
          <a:xfrm>
            <a:off x="722863" y="1105014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Spis variert</a:t>
            </a:r>
          </a:p>
          <a:p>
            <a:pPr algn="l"/>
            <a:r>
              <a:rPr lang="nb-NO" sz="3300" dirty="0" smtClean="0">
                <a:solidFill>
                  <a:srgbClr val="086B8E"/>
                </a:solidFill>
              </a:rPr>
              <a:t>Hva spiser du i løpet av dagen?</a:t>
            </a:r>
            <a:endParaRPr lang="nb-NO" sz="3300" dirty="0">
              <a:solidFill>
                <a:srgbClr val="086B8E"/>
              </a:solidFill>
            </a:endParaRPr>
          </a:p>
        </p:txBody>
      </p:sp>
      <p:sp>
        <p:nvSpPr>
          <p:cNvPr id="9" name="TekstSylinder 8"/>
          <p:cNvSpPr txBox="1"/>
          <p:nvPr/>
        </p:nvSpPr>
        <p:spPr>
          <a:xfrm>
            <a:off x="418325" y="7133132"/>
            <a:ext cx="849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Melk.no, Egen database, 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32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8919" y="5294421"/>
            <a:ext cx="2451810" cy="159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 rot="19755571">
            <a:off x="847859" y="6353964"/>
            <a:ext cx="217410" cy="5180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75157" y="7091403"/>
            <a:ext cx="9903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</a:t>
            </a:r>
            <a:r>
              <a:rPr lang="nb-NO" sz="1200" dirty="0">
                <a:solidFill>
                  <a:srgbClr val="FFFFFF"/>
                </a:solidFill>
              </a:rPr>
              <a:t>M</a:t>
            </a:r>
            <a:r>
              <a:rPr lang="nb-NO" sz="1200" dirty="0" smtClean="0">
                <a:solidFill>
                  <a:srgbClr val="FFFFFF"/>
                </a:solidFill>
              </a:rPr>
              <a:t>orguefile.com, </a:t>
            </a:r>
            <a:r>
              <a:rPr lang="nb-NO" sz="1200" dirty="0" err="1" smtClean="0">
                <a:solidFill>
                  <a:srgbClr val="FFFFFF"/>
                </a:solidFill>
              </a:rPr>
              <a:t>Nortura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33" name="Bilde 32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36" name="Picture 5" descr="F:\Avdeling Aker\Felleskatalog Aker\Migrasjonshelse\Administrasjon\Informasjonsstrategi\Bildebase\Fra morguefile\Mat og drikke\file0001861557177; brokkoli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8FCFB"/>
              </a:clrFrom>
              <a:clrTo>
                <a:srgbClr val="F8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4929" y="2717143"/>
            <a:ext cx="1286320" cy="130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Bilde 39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8745" y="4394470"/>
            <a:ext cx="1519081" cy="568816"/>
          </a:xfrm>
          <a:prstGeom prst="rect">
            <a:avLst/>
          </a:prstGeom>
        </p:spPr>
      </p:pic>
      <p:pic>
        <p:nvPicPr>
          <p:cNvPr id="44" name="Picture 3" descr="F:\Avdeling Aker\Felleskatalog Aker\Migrasjonshelse\Administrasjon\Informasjonsstrategi\Bildebase\lunsj.no\løk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5667" y="3240020"/>
            <a:ext cx="1048659" cy="102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0877" y="4569640"/>
            <a:ext cx="3669015" cy="238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Bilde 47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2490" y="5374247"/>
            <a:ext cx="1651560" cy="926398"/>
          </a:xfrm>
          <a:prstGeom prst="ellipse">
            <a:avLst/>
          </a:prstGeom>
        </p:spPr>
      </p:pic>
      <p:sp>
        <p:nvSpPr>
          <p:cNvPr id="23" name="Pil høyre 3"/>
          <p:cNvSpPr/>
          <p:nvPr/>
        </p:nvSpPr>
        <p:spPr>
          <a:xfrm rot="5340000">
            <a:off x="4640258" y="3689941"/>
            <a:ext cx="529524" cy="485347"/>
          </a:xfrm>
          <a:prstGeom prst="rightArrow">
            <a:avLst/>
          </a:prstGeom>
          <a:solidFill>
            <a:srgbClr val="086B8E"/>
          </a:solidFill>
          <a:ln w="28575"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86B8E"/>
              </a:solidFill>
            </a:endParaRPr>
          </a:p>
        </p:txBody>
      </p:sp>
      <p:pic>
        <p:nvPicPr>
          <p:cNvPr id="24" name="Bilde 79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8392" y="2438454"/>
            <a:ext cx="1676703" cy="1002228"/>
          </a:xfrm>
          <a:prstGeom prst="rect">
            <a:avLst/>
          </a:prstGeom>
        </p:spPr>
      </p:pic>
      <p:pic>
        <p:nvPicPr>
          <p:cNvPr id="20" name="Bilde 19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1089" y="1797120"/>
            <a:ext cx="1665214" cy="910453"/>
          </a:xfrm>
          <a:prstGeom prst="rect">
            <a:avLst/>
          </a:prstGeom>
        </p:spPr>
      </p:pic>
      <p:pic>
        <p:nvPicPr>
          <p:cNvPr id="21" name="Bilde 20"/>
          <p:cNvPicPr>
            <a:picLocks noChangeAspect="1"/>
          </p:cNvPicPr>
          <p:nvPr/>
        </p:nvPicPr>
        <p:blipFill rotWithShape="1">
          <a:blip r:embed="rId13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9795" y="2411630"/>
            <a:ext cx="1352807" cy="1013690"/>
          </a:xfrm>
          <a:prstGeom prst="rect">
            <a:avLst/>
          </a:prstGeom>
        </p:spPr>
      </p:pic>
      <p:pic>
        <p:nvPicPr>
          <p:cNvPr id="25" name="Picture 2" descr="\\oslofelles\home-is\HEL\HEL163407\Downloads\rsz_051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0722" y="4678878"/>
            <a:ext cx="2648197" cy="14131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Bilde 25"/>
          <p:cNvPicPr>
            <a:picLocks noChangeAspect="1"/>
          </p:cNvPicPr>
          <p:nvPr/>
        </p:nvPicPr>
        <p:blipFill rotWithShape="1"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0523" y="2251836"/>
            <a:ext cx="1123527" cy="13283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5827" y="2773452"/>
            <a:ext cx="1885050" cy="1010585"/>
          </a:xfrm>
          <a:prstGeom prst="trapezoid">
            <a:avLst/>
          </a:prstGeom>
        </p:spPr>
      </p:pic>
      <p:pic>
        <p:nvPicPr>
          <p:cNvPr id="27" name="Bilde 26"/>
          <p:cNvPicPr>
            <a:picLocks noChangeAspect="1"/>
          </p:cNvPicPr>
          <p:nvPr/>
        </p:nvPicPr>
        <p:blipFill rotWithShape="1">
          <a:blip r:embed="rId18" cstate="screen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98281" l="0" r="100000">
                        <a14:backgroundMark x1="81684" y1="2702" x2="91135" y2="56734"/>
                        <a14:backgroundMark x1="90382" y1="0" x2="99972" y2="43840"/>
                        <a14:backgroundMark x1="1924" y1="0" x2="4823" y2="24724"/>
                        <a14:backgroundMark x1="4265" y1="4134" x2="22944" y2="5813"/>
                        <a14:backgroundMark x1="23334" y1="9497" x2="36995" y2="17151"/>
                        <a14:backgroundMark x1="42208" y1="0" x2="74742" y2="19648"/>
                        <a14:backgroundMark x1="77056" y1="42857" x2="99610" y2="68891"/>
                        <a14:backgroundMark x1="94592" y1="66066" x2="99972" y2="736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245" y="2411630"/>
            <a:ext cx="1412081" cy="961761"/>
          </a:xfrm>
          <a:prstGeom prst="rect">
            <a:avLst/>
          </a:prstGeom>
        </p:spPr>
      </p:pic>
      <p:sp>
        <p:nvSpPr>
          <p:cNvPr id="29" name="TekstSylinder 2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30" name="Tittel 1"/>
          <p:cNvSpPr txBox="1">
            <a:spLocks/>
          </p:cNvSpPr>
          <p:nvPr/>
        </p:nvSpPr>
        <p:spPr>
          <a:xfrm>
            <a:off x="722863" y="1105014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Spis variert</a:t>
            </a:r>
          </a:p>
          <a:p>
            <a:pPr algn="l"/>
            <a:r>
              <a:rPr lang="nb-NO" sz="3300" dirty="0" smtClean="0">
                <a:solidFill>
                  <a:srgbClr val="086B8E"/>
                </a:solidFill>
              </a:rPr>
              <a:t>Tallerkenmodellen</a:t>
            </a:r>
            <a:endParaRPr lang="nb-NO" sz="3300" dirty="0">
              <a:solidFill>
                <a:srgbClr val="086B8E"/>
              </a:solidFill>
            </a:endParaRPr>
          </a:p>
        </p:txBody>
      </p:sp>
      <p:pic>
        <p:nvPicPr>
          <p:cNvPr id="22" name="Bilde 21"/>
          <p:cNvPicPr>
            <a:picLocks noChangeAspect="1"/>
          </p:cNvPicPr>
          <p:nvPr/>
        </p:nvPicPr>
        <p:blipFill rotWithShape="1">
          <a:blip r:embed="rId2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19" y="3084126"/>
            <a:ext cx="855959" cy="93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1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D0C81939-36FD-41C3-BE2D-513785497FFD" descr="A17586F6-8D03-499B-9028-615A102C5EF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9" r="32972"/>
          <a:stretch/>
        </p:blipFill>
        <p:spPr bwMode="auto">
          <a:xfrm>
            <a:off x="1542753" y="2152193"/>
            <a:ext cx="2005840" cy="427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2" name="Tittel 1"/>
          <p:cNvSpPr txBox="1">
            <a:spLocks/>
          </p:cNvSpPr>
          <p:nvPr/>
        </p:nvSpPr>
        <p:spPr>
          <a:xfrm>
            <a:off x="3166249" y="1018520"/>
            <a:ext cx="7067192" cy="1435004"/>
          </a:xfrm>
          <a:prstGeom prst="cloudCallout">
            <a:avLst>
              <a:gd name="adj1" fmla="val -49000"/>
              <a:gd name="adj2" fmla="val 61619"/>
            </a:avLst>
          </a:prstGeom>
          <a:solidFill>
            <a:srgbClr val="138DA5"/>
          </a:solidFill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sz="3200" dirty="0">
              <a:solidFill>
                <a:srgbClr val="FFFFFF"/>
              </a:solidFill>
            </a:endParaRPr>
          </a:p>
        </p:txBody>
      </p:sp>
      <p:pic>
        <p:nvPicPr>
          <p:cNvPr id="23" name="Bild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723" y="4525585"/>
            <a:ext cx="5242718" cy="2376163"/>
          </a:xfrm>
          <a:prstGeom prst="rect">
            <a:avLst/>
          </a:prstGeom>
        </p:spPr>
      </p:pic>
      <p:sp>
        <p:nvSpPr>
          <p:cNvPr id="24" name="Alternativ prosess 23"/>
          <p:cNvSpPr/>
          <p:nvPr/>
        </p:nvSpPr>
        <p:spPr>
          <a:xfrm>
            <a:off x="5654695" y="3465585"/>
            <a:ext cx="3914775" cy="972351"/>
          </a:xfrm>
          <a:prstGeom prst="flowChartAlternateProcess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dirty="0" smtClean="0">
                <a:solidFill>
                  <a:srgbClr val="FFFFFF"/>
                </a:solidFill>
              </a:rPr>
              <a:t>Snakk sammen 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8"/>
          <a:stretch/>
        </p:blipFill>
        <p:spPr bwMode="auto">
          <a:xfrm>
            <a:off x="552450" y="2453524"/>
            <a:ext cx="1831936" cy="3968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43" y="5292382"/>
            <a:ext cx="1073530" cy="1373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4038599" y="1314751"/>
            <a:ext cx="5775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dirty="0" smtClean="0">
                <a:solidFill>
                  <a:srgbClr val="FFFFFF"/>
                </a:solidFill>
              </a:rPr>
              <a:t>Hvorfor skal vi spise variert?</a:t>
            </a:r>
            <a:endParaRPr lang="en-GB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0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ekstSylinder 1"/>
          <p:cNvSpPr txBox="1"/>
          <p:nvPr/>
        </p:nvSpPr>
        <p:spPr>
          <a:xfrm>
            <a:off x="4038599" y="1314751"/>
            <a:ext cx="5775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dirty="0" smtClean="0">
                <a:solidFill>
                  <a:srgbClr val="FFFFFF"/>
                </a:solidFill>
              </a:rPr>
              <a:t>Hvorfor skal vi spise variert?</a:t>
            </a:r>
            <a:endParaRPr lang="en-GB" sz="3600" dirty="0">
              <a:solidFill>
                <a:srgbClr val="FFFFFF"/>
              </a:solidFill>
            </a:endParaRPr>
          </a:p>
        </p:txBody>
      </p:sp>
      <p:sp>
        <p:nvSpPr>
          <p:cNvPr id="10" name="Tittel 1"/>
          <p:cNvSpPr txBox="1">
            <a:spLocks/>
          </p:cNvSpPr>
          <p:nvPr/>
        </p:nvSpPr>
        <p:spPr>
          <a:xfrm>
            <a:off x="722863" y="949689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Å spise variert gir kroppen næring</a:t>
            </a:r>
          </a:p>
        </p:txBody>
      </p:sp>
      <p:pic>
        <p:nvPicPr>
          <p:cNvPr id="11" name="Picture 2" descr="F:\Avdeling Aker\Felleskatalog Aker\Migrasjonshelse\Administrasjon\Informasjonsstrategi\Bildebase\div nettsteder\helsedirektoratetskostsirke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9234" y="2272319"/>
            <a:ext cx="4806951" cy="457937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28575">
            <a:solidFill>
              <a:schemeClr val="accent1"/>
            </a:solidFill>
          </a:ln>
          <a:extLst/>
        </p:spPr>
      </p:pic>
      <p:sp>
        <p:nvSpPr>
          <p:cNvPr id="12" name="TekstSylinder 11"/>
          <p:cNvSpPr txBox="1"/>
          <p:nvPr/>
        </p:nvSpPr>
        <p:spPr>
          <a:xfrm>
            <a:off x="488731" y="7165299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Aina Hole/ </a:t>
            </a:r>
            <a:r>
              <a:rPr lang="nb-NO" sz="1200" dirty="0" smtClean="0">
                <a:solidFill>
                  <a:srgbClr val="FFFFFF"/>
                </a:solidFill>
              </a:rPr>
              <a:t>Helsedirektoratet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8"/>
          <a:stretch/>
        </p:blipFill>
        <p:spPr bwMode="auto">
          <a:xfrm>
            <a:off x="1104246" y="3005317"/>
            <a:ext cx="1831936" cy="3968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D0C81939-36FD-41C3-BE2D-513785497FFD" descr="A17586F6-8D03-499B-9028-615A102C5EF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5" b="623"/>
          <a:stretch/>
        </p:blipFill>
        <p:spPr bwMode="auto">
          <a:xfrm>
            <a:off x="7240063" y="2860346"/>
            <a:ext cx="1903939" cy="411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1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0" y="1137837"/>
            <a:ext cx="10688638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b-NO" sz="6600" b="1" dirty="0">
                <a:solidFill>
                  <a:srgbClr val="FFFFFF"/>
                </a:solidFill>
              </a:rPr>
              <a:t>Mat gir kroppen </a:t>
            </a:r>
            <a:endParaRPr lang="en-US" sz="6600" b="1" dirty="0">
              <a:solidFill>
                <a:srgbClr val="FFFFFF"/>
              </a:solidFill>
            </a:endParaRPr>
          </a:p>
          <a:p>
            <a:pPr algn="ctr"/>
            <a:r>
              <a:rPr lang="nb-NO" sz="6600" b="1" dirty="0">
                <a:solidFill>
                  <a:srgbClr val="FFFFFF"/>
                </a:solidFill>
              </a:rPr>
              <a:t>næring</a:t>
            </a:r>
            <a:endParaRPr lang="en-US" sz="6600" b="1" dirty="0">
              <a:solidFill>
                <a:srgbClr val="FFFFFF"/>
              </a:solidFill>
            </a:endParaRPr>
          </a:p>
        </p:txBody>
      </p:sp>
      <p:pic>
        <p:nvPicPr>
          <p:cNvPr id="3" name="Picture 2" descr="F:\Avdeling Aker\Felleskatalog Aker\Migrasjonshelse\Administrasjon\Informasjonsstrategi\Bildebase\div nettsteder\helsedirektoratetskostsirke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2282" y="4037984"/>
            <a:ext cx="3106656" cy="295957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28575">
            <a:solidFill>
              <a:schemeClr val="accent1"/>
            </a:solidFill>
          </a:ln>
          <a:ex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992" y="3448530"/>
            <a:ext cx="1704532" cy="373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il høyre 4"/>
          <p:cNvSpPr/>
          <p:nvPr/>
        </p:nvSpPr>
        <p:spPr>
          <a:xfrm>
            <a:off x="5076496" y="4867245"/>
            <a:ext cx="1024759" cy="898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99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tel 1"/>
          <p:cNvSpPr txBox="1">
            <a:spLocks/>
          </p:cNvSpPr>
          <p:nvPr/>
        </p:nvSpPr>
        <p:spPr>
          <a:xfrm>
            <a:off x="806717" y="1029374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>
                <a:solidFill>
                  <a:srgbClr val="E26F08"/>
                </a:solidFill>
              </a:rPr>
              <a:t>Mat gir </a:t>
            </a:r>
            <a:r>
              <a:rPr lang="nb-NO" b="1" dirty="0" smtClean="0">
                <a:solidFill>
                  <a:srgbClr val="E26F08"/>
                </a:solidFill>
              </a:rPr>
              <a:t>to former for næring</a:t>
            </a:r>
            <a:endParaRPr lang="en-US" dirty="0">
              <a:solidFill>
                <a:srgbClr val="E26F08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806717" y="2364386"/>
            <a:ext cx="32793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>
                <a:solidFill>
                  <a:srgbClr val="E26F08"/>
                </a:solidFill>
              </a:rPr>
              <a:t>1. Gir energi </a:t>
            </a:r>
          </a:p>
          <a:p>
            <a:r>
              <a:rPr lang="nb-NO" sz="4000" dirty="0">
                <a:solidFill>
                  <a:srgbClr val="E26F08"/>
                </a:solidFill>
              </a:rPr>
              <a:t> </a:t>
            </a:r>
            <a:r>
              <a:rPr lang="nb-NO" sz="4000" dirty="0" smtClean="0">
                <a:solidFill>
                  <a:srgbClr val="E26F08"/>
                </a:solidFill>
              </a:rPr>
              <a:t>     (kalorier)</a:t>
            </a:r>
          </a:p>
        </p:txBody>
      </p:sp>
      <p:cxnSp>
        <p:nvCxnSpPr>
          <p:cNvPr id="9" name="Rett linje 8"/>
          <p:cNvCxnSpPr/>
          <p:nvPr/>
        </p:nvCxnSpPr>
        <p:spPr>
          <a:xfrm>
            <a:off x="775532" y="3774611"/>
            <a:ext cx="331051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1098691" y="3948184"/>
            <a:ext cx="2445299" cy="156966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Karbohydrater</a:t>
            </a:r>
          </a:p>
          <a:p>
            <a:pPr marL="342900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Proteiner</a:t>
            </a:r>
          </a:p>
          <a:p>
            <a:pPr marL="342900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Fett</a:t>
            </a:r>
          </a:p>
          <a:p>
            <a:pPr marL="342900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(Alkohol)</a:t>
            </a:r>
          </a:p>
        </p:txBody>
      </p:sp>
      <p:sp>
        <p:nvSpPr>
          <p:cNvPr id="12" name="TekstSylinder 11"/>
          <p:cNvSpPr txBox="1"/>
          <p:nvPr/>
        </p:nvSpPr>
        <p:spPr>
          <a:xfrm>
            <a:off x="5931674" y="2369915"/>
            <a:ext cx="6076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>
                <a:solidFill>
                  <a:srgbClr val="E26F08"/>
                </a:solidFill>
              </a:rPr>
              <a:t>2. Gir ikke energi </a:t>
            </a:r>
          </a:p>
          <a:p>
            <a:r>
              <a:rPr lang="nb-NO" sz="4000" dirty="0" smtClean="0">
                <a:solidFill>
                  <a:srgbClr val="E26F08"/>
                </a:solidFill>
              </a:rPr>
              <a:t>	(kalorier)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302375" y="3979863"/>
            <a:ext cx="286702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Vitaminer</a:t>
            </a:r>
          </a:p>
          <a:p>
            <a:pPr marL="840654" lvl="1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Vitamin D</a:t>
            </a:r>
          </a:p>
          <a:p>
            <a:pPr marL="342900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Mineraler</a:t>
            </a:r>
          </a:p>
          <a:p>
            <a:pPr marL="840654" lvl="1" indent="-342900">
              <a:buFont typeface="Arial"/>
              <a:buChar char="•"/>
            </a:pPr>
            <a:r>
              <a:rPr lang="nb-NO" sz="2400" dirty="0">
                <a:solidFill>
                  <a:srgbClr val="E26F08"/>
                </a:solidFill>
              </a:rPr>
              <a:t>Jern</a:t>
            </a:r>
          </a:p>
          <a:p>
            <a:pPr marL="840654" lvl="1" indent="-342900">
              <a:buFont typeface="Arial"/>
              <a:buChar char="•"/>
            </a:pPr>
            <a:r>
              <a:rPr lang="nb-NO" sz="2400" dirty="0" smtClean="0">
                <a:solidFill>
                  <a:srgbClr val="E26F08"/>
                </a:solidFill>
              </a:rPr>
              <a:t>Kalsium</a:t>
            </a:r>
          </a:p>
          <a:p>
            <a:pPr marL="840654" lvl="1" indent="-342900">
              <a:buFont typeface="Arial"/>
              <a:buChar char="•"/>
            </a:pPr>
            <a:r>
              <a:rPr lang="nb-NO" sz="2400" dirty="0" smtClean="0">
                <a:solidFill>
                  <a:srgbClr val="E26F08"/>
                </a:solidFill>
              </a:rPr>
              <a:t>Jod</a:t>
            </a:r>
            <a:endParaRPr lang="nb-NO" sz="2400" dirty="0">
              <a:solidFill>
                <a:srgbClr val="E26F08"/>
              </a:solidFill>
            </a:endParaRPr>
          </a:p>
        </p:txBody>
      </p:sp>
      <p:cxnSp>
        <p:nvCxnSpPr>
          <p:cNvPr id="14" name="Rett linje 13"/>
          <p:cNvCxnSpPr/>
          <p:nvPr/>
        </p:nvCxnSpPr>
        <p:spPr>
          <a:xfrm>
            <a:off x="5931674" y="3774611"/>
            <a:ext cx="388244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732" y="2217281"/>
            <a:ext cx="2180942" cy="478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10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3" name="Tittel 1"/>
          <p:cNvSpPr txBox="1">
            <a:spLocks/>
          </p:cNvSpPr>
          <p:nvPr/>
        </p:nvSpPr>
        <p:spPr>
          <a:xfrm>
            <a:off x="751624" y="970080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Karbohydrater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7181850" y="3135761"/>
            <a:ext cx="31555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Gjør at jeg kan følge med på skolen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751624" y="2244224"/>
            <a:ext cx="6430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>
                <a:solidFill>
                  <a:srgbClr val="E26F08"/>
                </a:solidFill>
              </a:rPr>
              <a:t>Gir energi (kalorier)</a:t>
            </a:r>
          </a:p>
        </p:txBody>
      </p:sp>
      <p:pic>
        <p:nvPicPr>
          <p:cNvPr id="24" name="Bilde 23" descr="ungdom_snakkend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78139" y="3022009"/>
            <a:ext cx="1790700" cy="3750910"/>
          </a:xfrm>
          <a:prstGeom prst="rect">
            <a:avLst/>
          </a:prstGeom>
        </p:spPr>
      </p:pic>
      <p:pic>
        <p:nvPicPr>
          <p:cNvPr id="25" name="Picture 2" descr="F:\Avdeling Aker\Felleskatalog Aker\Migrasjonshelse\Administrasjon\Informasjonsstrategi\Bildebase\div nettsteder\helsedirektoratetskostsirke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9" t="1453" r="18960" b="2282"/>
          <a:stretch/>
        </p:blipFill>
        <p:spPr bwMode="auto">
          <a:xfrm>
            <a:off x="988139" y="3076266"/>
            <a:ext cx="4098211" cy="3904185"/>
          </a:xfrm>
          <a:prstGeom prst="roundRect">
            <a:avLst>
              <a:gd name="adj" fmla="val 9557"/>
            </a:avLst>
          </a:prstGeom>
          <a:solidFill>
            <a:schemeClr val="tx1"/>
          </a:solidFill>
          <a:ln>
            <a:solidFill>
              <a:schemeClr val="tx1"/>
            </a:solidFill>
          </a:ln>
          <a:extLst/>
        </p:spPr>
      </p:pic>
      <p:sp>
        <p:nvSpPr>
          <p:cNvPr id="26" name="Sektor 25"/>
          <p:cNvSpPr/>
          <p:nvPr/>
        </p:nvSpPr>
        <p:spPr>
          <a:xfrm rot="1534041" flipV="1">
            <a:off x="1167995" y="3020079"/>
            <a:ext cx="3727818" cy="3930815"/>
          </a:xfrm>
          <a:prstGeom prst="pie">
            <a:avLst>
              <a:gd name="adj1" fmla="val 1499883"/>
              <a:gd name="adj2" fmla="val 8315792"/>
            </a:avLst>
          </a:prstGeom>
          <a:solidFill>
            <a:schemeClr val="tx1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7" name="Rett linje 16"/>
          <p:cNvCxnSpPr/>
          <p:nvPr/>
        </p:nvCxnSpPr>
        <p:spPr>
          <a:xfrm>
            <a:off x="751624" y="2987059"/>
            <a:ext cx="475382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kstSylinder 9"/>
          <p:cNvSpPr txBox="1"/>
          <p:nvPr/>
        </p:nvSpPr>
        <p:spPr>
          <a:xfrm>
            <a:off x="429729" y="7162740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Aina Hole/ </a:t>
            </a:r>
            <a:r>
              <a:rPr lang="nb-NO" sz="1200" dirty="0" smtClean="0">
                <a:solidFill>
                  <a:srgbClr val="FFFFFF"/>
                </a:solidFill>
              </a:rPr>
              <a:t>Helsedirektoratet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48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3" name="Tittel 1"/>
          <p:cNvSpPr txBox="1">
            <a:spLocks/>
          </p:cNvSpPr>
          <p:nvPr/>
        </p:nvSpPr>
        <p:spPr>
          <a:xfrm>
            <a:off x="632955" y="986039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>
                <a:solidFill>
                  <a:srgbClr val="E26F08"/>
                </a:solidFill>
              </a:rPr>
              <a:t>Karbohydrater deles inn i 2 </a:t>
            </a:r>
            <a:r>
              <a:rPr lang="nb-NO" b="1" dirty="0" smtClean="0">
                <a:solidFill>
                  <a:srgbClr val="E26F08"/>
                </a:solidFill>
              </a:rPr>
              <a:t>grupper 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2" name="TekstSylinder 1"/>
          <p:cNvSpPr txBox="1"/>
          <p:nvPr/>
        </p:nvSpPr>
        <p:spPr>
          <a:xfrm>
            <a:off x="632955" y="2544516"/>
            <a:ext cx="30214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Raske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5095367" y="2519209"/>
            <a:ext cx="41300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Langsomme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12" name="TekstSylinder 11"/>
          <p:cNvSpPr txBox="1"/>
          <p:nvPr/>
        </p:nvSpPr>
        <p:spPr>
          <a:xfrm>
            <a:off x="429729" y="7162740"/>
            <a:ext cx="632013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b-NO" sz="1200" dirty="0">
                <a:solidFill>
                  <a:srgbClr val="FFFFFF"/>
                </a:solidFill>
              </a:rPr>
              <a:t>Foto: </a:t>
            </a:r>
            <a:r>
              <a:rPr lang="nb-NO" sz="1200" dirty="0" smtClean="0">
                <a:solidFill>
                  <a:srgbClr val="FFFFFF"/>
                </a:solidFill>
              </a:rPr>
              <a:t>Egen database  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59" t="4728" r="14949" b="4165"/>
          <a:stretch/>
        </p:blipFill>
        <p:spPr>
          <a:xfrm>
            <a:off x="694130" y="3262150"/>
            <a:ext cx="3823279" cy="2824750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881" b="5477"/>
          <a:stretch/>
        </p:blipFill>
        <p:spPr>
          <a:xfrm>
            <a:off x="5014508" y="3262150"/>
            <a:ext cx="4799614" cy="2824750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10" name="Bilde 9" descr="smil_merk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440" y="5768493"/>
            <a:ext cx="920048" cy="9200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31888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tel 1"/>
          <p:cNvSpPr txBox="1">
            <a:spLocks/>
          </p:cNvSpPr>
          <p:nvPr/>
        </p:nvSpPr>
        <p:spPr>
          <a:xfrm>
            <a:off x="999446" y="1242615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Fett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282" y="2886266"/>
            <a:ext cx="1888003" cy="413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kstSylinder 11"/>
          <p:cNvSpPr txBox="1"/>
          <p:nvPr/>
        </p:nvSpPr>
        <p:spPr>
          <a:xfrm>
            <a:off x="751624" y="2244224"/>
            <a:ext cx="6430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>
                <a:solidFill>
                  <a:srgbClr val="E26F08"/>
                </a:solidFill>
              </a:rPr>
              <a:t>1. Gir mye energi (kalorier)</a:t>
            </a:r>
          </a:p>
        </p:txBody>
      </p:sp>
      <p:cxnSp>
        <p:nvCxnSpPr>
          <p:cNvPr id="13" name="Rett linje 12"/>
          <p:cNvCxnSpPr/>
          <p:nvPr/>
        </p:nvCxnSpPr>
        <p:spPr>
          <a:xfrm>
            <a:off x="751624" y="2987059"/>
            <a:ext cx="475382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kstSylinder 13"/>
          <p:cNvSpPr txBox="1"/>
          <p:nvPr/>
        </p:nvSpPr>
        <p:spPr>
          <a:xfrm>
            <a:off x="6749862" y="2677816"/>
            <a:ext cx="326939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nb-NO" sz="3000" dirty="0" smtClean="0">
                <a:solidFill>
                  <a:srgbClr val="E26F08"/>
                </a:solidFill>
              </a:rPr>
              <a:t>Bra for: 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Hodet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Hjertet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Muskler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Huden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5"/>
          <a:srcRect l="31912" t="22266" r="36902" b="29036"/>
          <a:stretch/>
        </p:blipFill>
        <p:spPr>
          <a:xfrm>
            <a:off x="751624" y="3271305"/>
            <a:ext cx="4057650" cy="3562351"/>
          </a:xfrm>
          <a:prstGeom prst="rect">
            <a:avLst/>
          </a:prstGeom>
        </p:spPr>
      </p:pic>
      <p:sp>
        <p:nvSpPr>
          <p:cNvPr id="11" name="TekstSylinder 10"/>
          <p:cNvSpPr txBox="1"/>
          <p:nvPr/>
        </p:nvSpPr>
        <p:spPr>
          <a:xfrm>
            <a:off x="429729" y="7162740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Aina Hole/ </a:t>
            </a:r>
            <a:r>
              <a:rPr lang="nb-NO" sz="1200" dirty="0" smtClean="0">
                <a:solidFill>
                  <a:srgbClr val="FFFFFF"/>
                </a:solidFill>
              </a:rPr>
              <a:t>Helsedirektoratet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53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3" name="Tittel 1"/>
          <p:cNvSpPr txBox="1">
            <a:spLocks/>
          </p:cNvSpPr>
          <p:nvPr/>
        </p:nvSpPr>
        <p:spPr>
          <a:xfrm>
            <a:off x="751624" y="986041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Fett </a:t>
            </a:r>
            <a:r>
              <a:rPr lang="nb-NO" b="1" dirty="0">
                <a:solidFill>
                  <a:srgbClr val="E26F08"/>
                </a:solidFill>
              </a:rPr>
              <a:t>deles inn i 2 </a:t>
            </a:r>
            <a:r>
              <a:rPr lang="nb-NO" b="1" dirty="0" smtClean="0">
                <a:solidFill>
                  <a:srgbClr val="E26F08"/>
                </a:solidFill>
              </a:rPr>
              <a:t>grupper 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2" name="TekstSylinder 1"/>
          <p:cNvSpPr txBox="1"/>
          <p:nvPr/>
        </p:nvSpPr>
        <p:spPr>
          <a:xfrm>
            <a:off x="1384169" y="2318657"/>
            <a:ext cx="30214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Mettet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5832261" y="2318657"/>
            <a:ext cx="30214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Umettet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11" name="Picture 7" descr="tran+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6974" y="3112876"/>
            <a:ext cx="3353661" cy="3380211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</p:pic>
      <p:pic>
        <p:nvPicPr>
          <p:cNvPr id="12" name="Picture 8" descr="melk_kjøt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69" y="3112876"/>
            <a:ext cx="3353661" cy="3365492"/>
          </a:xfrm>
          <a:prstGeom prst="rect">
            <a:avLst/>
          </a:prstGeom>
          <a:noFill/>
          <a:ln w="57150">
            <a:solidFill>
              <a:schemeClr val="accent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e 12" descr="smil_merk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266" y="5785841"/>
            <a:ext cx="920048" cy="920048"/>
          </a:xfrm>
          <a:prstGeom prst="ellipse">
            <a:avLst/>
          </a:prstGeom>
        </p:spPr>
      </p:pic>
      <p:sp>
        <p:nvSpPr>
          <p:cNvPr id="10" name="TekstSylinder 9"/>
          <p:cNvSpPr txBox="1"/>
          <p:nvPr/>
        </p:nvSpPr>
        <p:spPr>
          <a:xfrm>
            <a:off x="429729" y="7162740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Helsedirektoratet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11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6" b="12111"/>
          <a:stretch/>
        </p:blipFill>
        <p:spPr bwMode="auto">
          <a:xfrm>
            <a:off x="7643727" y="424121"/>
            <a:ext cx="2692074" cy="1751564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403" y="527688"/>
            <a:ext cx="1860315" cy="1003300"/>
          </a:xfrm>
          <a:prstGeom prst="ellipse">
            <a:avLst/>
          </a:prstGeom>
        </p:spPr>
      </p:pic>
      <p:pic>
        <p:nvPicPr>
          <p:cNvPr id="14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826" b="12111"/>
          <a:stretch/>
        </p:blipFill>
        <p:spPr bwMode="auto">
          <a:xfrm>
            <a:off x="5266042" y="848821"/>
            <a:ext cx="2951164" cy="1920137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oto: Studio Dreyer-Hensley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2058" y="920739"/>
            <a:ext cx="2097311" cy="119505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239" b="96642" l="0" r="972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26" y="1968446"/>
            <a:ext cx="2015494" cy="1132395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8" t="9130" r="40963" b="50716"/>
          <a:stretch/>
        </p:blipFill>
        <p:spPr bwMode="auto">
          <a:xfrm>
            <a:off x="3277866" y="4912185"/>
            <a:ext cx="3314900" cy="2155880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tel 1"/>
          <p:cNvSpPr txBox="1">
            <a:spLocks/>
          </p:cNvSpPr>
          <p:nvPr/>
        </p:nvSpPr>
        <p:spPr>
          <a:xfrm>
            <a:off x="688664" y="659338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831774"/>
                </a:solidFill>
              </a:rPr>
              <a:t>Hva skjer i dag?</a:t>
            </a:r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16" name="Rektangel 15"/>
          <p:cNvSpPr/>
          <p:nvPr/>
        </p:nvSpPr>
        <p:spPr>
          <a:xfrm>
            <a:off x="422007" y="2159784"/>
            <a:ext cx="484403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b-NO" sz="3000" dirty="0" smtClean="0">
                <a:solidFill>
                  <a:srgbClr val="831774"/>
                </a:solidFill>
              </a:rPr>
              <a:t>Vi skal snakke om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Mat og helse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>
                <a:solidFill>
                  <a:srgbClr val="831774"/>
                </a:solidFill>
              </a:rPr>
              <a:t>Matkultur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Å være aktiv</a:t>
            </a:r>
          </a:p>
          <a:p>
            <a:pPr lvl="1"/>
            <a:endParaRPr lang="nb-NO" sz="2800" dirty="0" smtClean="0">
              <a:solidFill>
                <a:srgbClr val="831774"/>
              </a:solidFill>
            </a:endParaRPr>
          </a:p>
          <a:p>
            <a:pPr lvl="1"/>
            <a:endParaRPr lang="nb-NO" sz="2800" dirty="0">
              <a:solidFill>
                <a:srgbClr val="831774"/>
              </a:solidFill>
            </a:endParaRPr>
          </a:p>
          <a:p>
            <a:pPr lvl="1"/>
            <a:r>
              <a:rPr lang="nb-NO" sz="2800" dirty="0" smtClean="0">
                <a:solidFill>
                  <a:srgbClr val="831774"/>
                </a:solidFill>
              </a:rPr>
              <a:t>Vi skal gjøre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Oppgaver</a:t>
            </a:r>
            <a:endParaRPr lang="nb-NO" sz="2600" dirty="0">
              <a:solidFill>
                <a:srgbClr val="831774"/>
              </a:solidFill>
            </a:endParaRPr>
          </a:p>
        </p:txBody>
      </p:sp>
      <p:pic>
        <p:nvPicPr>
          <p:cNvPr id="17" name="Bilde 16"/>
          <p:cNvPicPr>
            <a:picLocks noChangeAspect="1"/>
          </p:cNvPicPr>
          <p:nvPr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0141" y="2534643"/>
            <a:ext cx="2664171" cy="1474567"/>
          </a:xfrm>
          <a:prstGeom prst="ellips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9" name="Bilde 2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549" y="2295424"/>
            <a:ext cx="2629680" cy="17953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Bilde 21"/>
          <p:cNvPicPr>
            <a:picLocks noChangeAspect="1"/>
          </p:cNvPicPr>
          <p:nvPr/>
        </p:nvPicPr>
        <p:blipFill rotWithShape="1">
          <a:blip r:embed="rId16" cstate="screen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163" b="99245" l="1232" r="95864">
                        <a14:backgroundMark x1="67224" y1="72805" x2="90541" y2="74504"/>
                        <a14:backgroundMark x1="61021" y1="74788" x2="62385" y2="86874"/>
                        <a14:backgroundMark x1="35856" y1="81398" x2="35284" y2="77668"/>
                        <a14:backgroundMark x1="15442" y1="86308" x2="13858" y2="66431"/>
                      </a14:backgroundRemoval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3111" y="1691664"/>
            <a:ext cx="1282690" cy="1195371"/>
          </a:xfrm>
          <a:prstGeom prst="rect">
            <a:avLst/>
          </a:prstGeom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326" y="4109327"/>
            <a:ext cx="1069272" cy="301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Bilde 1"/>
          <p:cNvPicPr>
            <a:picLocks noChangeAspect="1"/>
          </p:cNvPicPr>
          <p:nvPr/>
        </p:nvPicPr>
        <p:blipFill>
          <a:blip r:embed="rId19" cstate="screen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54851">
            <a:off x="9047463" y="2663493"/>
            <a:ext cx="1351869" cy="751234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422007" y="7123997"/>
            <a:ext cx="6170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/>
              <a:t>Foto: Matprat.no, Morguefile.com, Egen database</a:t>
            </a:r>
            <a:endParaRPr lang="en-GB" sz="12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433" y="4215703"/>
            <a:ext cx="1497968" cy="285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7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3" name="Tittel 1"/>
          <p:cNvSpPr txBox="1">
            <a:spLocks/>
          </p:cNvSpPr>
          <p:nvPr/>
        </p:nvSpPr>
        <p:spPr>
          <a:xfrm>
            <a:off x="751624" y="986041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Hvorfor skal jeg velge umettet fett?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938499" y="2318657"/>
            <a:ext cx="30214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Umettet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11" name="Picture 7" descr="tran+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8703" y="3112876"/>
            <a:ext cx="3353661" cy="3380211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</p:pic>
      <p:pic>
        <p:nvPicPr>
          <p:cNvPr id="13" name="Bilde 12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sp>
        <p:nvSpPr>
          <p:cNvPr id="10" name="TekstSylinder 9"/>
          <p:cNvSpPr txBox="1"/>
          <p:nvPr/>
        </p:nvSpPr>
        <p:spPr>
          <a:xfrm>
            <a:off x="429729" y="7162740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Helsedirektoratet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599" y="2190935"/>
            <a:ext cx="2044632" cy="448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kstSylinder 14"/>
          <p:cNvSpPr txBox="1"/>
          <p:nvPr/>
        </p:nvSpPr>
        <p:spPr>
          <a:xfrm>
            <a:off x="6749862" y="2636315"/>
            <a:ext cx="326939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nb-NO" sz="3000" dirty="0" smtClean="0">
                <a:solidFill>
                  <a:srgbClr val="E26F08"/>
                </a:solidFill>
              </a:rPr>
              <a:t>Bra for: 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Hodet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Hjertet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Muskler</a:t>
            </a:r>
          </a:p>
          <a:p>
            <a:pPr lvl="2"/>
            <a:r>
              <a:rPr lang="nb-NO" sz="3000" dirty="0" smtClean="0">
                <a:solidFill>
                  <a:srgbClr val="E26F08"/>
                </a:solidFill>
              </a:rPr>
              <a:t>Huden</a:t>
            </a:r>
          </a:p>
        </p:txBody>
      </p:sp>
    </p:spTree>
    <p:extLst>
      <p:ext uri="{BB962C8B-B14F-4D97-AF65-F5344CB8AC3E}">
        <p14:creationId xmlns:p14="http://schemas.microsoft.com/office/powerpoint/2010/main" val="3980371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tel 1"/>
          <p:cNvSpPr txBox="1">
            <a:spLocks/>
          </p:cNvSpPr>
          <p:nvPr/>
        </p:nvSpPr>
        <p:spPr>
          <a:xfrm>
            <a:off x="751625" y="1013220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Proteiner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171" y="2828752"/>
            <a:ext cx="1785245" cy="391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kstSylinder 15"/>
          <p:cNvSpPr txBox="1"/>
          <p:nvPr/>
        </p:nvSpPr>
        <p:spPr>
          <a:xfrm>
            <a:off x="751624" y="2244224"/>
            <a:ext cx="6430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>
                <a:solidFill>
                  <a:srgbClr val="E26F08"/>
                </a:solidFill>
              </a:rPr>
              <a:t>1. Gir energi (kalorier)</a:t>
            </a:r>
          </a:p>
        </p:txBody>
      </p:sp>
      <p:cxnSp>
        <p:nvCxnSpPr>
          <p:cNvPr id="17" name="Rett linje 16"/>
          <p:cNvCxnSpPr/>
          <p:nvPr/>
        </p:nvCxnSpPr>
        <p:spPr>
          <a:xfrm>
            <a:off x="751624" y="2987059"/>
            <a:ext cx="475382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kstSylinder 9"/>
          <p:cNvSpPr txBox="1"/>
          <p:nvPr/>
        </p:nvSpPr>
        <p:spPr>
          <a:xfrm>
            <a:off x="6929759" y="3180893"/>
            <a:ext cx="34416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Er byggesteiner: </a:t>
            </a:r>
          </a:p>
          <a:p>
            <a:pPr lvl="1"/>
            <a:r>
              <a:rPr lang="nb-NO" sz="3000" dirty="0" smtClean="0">
                <a:solidFill>
                  <a:srgbClr val="E26F08"/>
                </a:solidFill>
              </a:rPr>
              <a:t>Skjelett</a:t>
            </a:r>
          </a:p>
          <a:p>
            <a:pPr lvl="1"/>
            <a:r>
              <a:rPr lang="nb-NO" sz="3000" dirty="0" smtClean="0">
                <a:solidFill>
                  <a:srgbClr val="E26F08"/>
                </a:solidFill>
              </a:rPr>
              <a:t>Muskler</a:t>
            </a:r>
          </a:p>
          <a:p>
            <a:pPr lvl="1"/>
            <a:r>
              <a:rPr lang="nb-NO" sz="3000" dirty="0" smtClean="0">
                <a:solidFill>
                  <a:srgbClr val="E26F08"/>
                </a:solidFill>
              </a:rPr>
              <a:t>Holder kroppen frisk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55" t="28698" r="33103" b="43601"/>
          <a:stretch/>
        </p:blipFill>
        <p:spPr bwMode="auto">
          <a:xfrm>
            <a:off x="750189" y="3180892"/>
            <a:ext cx="3940085" cy="356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kstSylinder 10"/>
          <p:cNvSpPr txBox="1"/>
          <p:nvPr/>
        </p:nvSpPr>
        <p:spPr>
          <a:xfrm>
            <a:off x="429729" y="7162740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Aina Hole/ </a:t>
            </a:r>
            <a:r>
              <a:rPr lang="nb-NO" sz="1200" dirty="0" smtClean="0">
                <a:solidFill>
                  <a:srgbClr val="FFFFFF"/>
                </a:solidFill>
              </a:rPr>
              <a:t>Helsedirektoratet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2" name="Bilde 11" descr="smil_merk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23967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tel 1"/>
          <p:cNvSpPr txBox="1">
            <a:spLocks/>
          </p:cNvSpPr>
          <p:nvPr/>
        </p:nvSpPr>
        <p:spPr>
          <a:xfrm>
            <a:off x="561296" y="1242615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Vitaminer og mineraler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672912" y="2452579"/>
            <a:ext cx="6076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>
                <a:solidFill>
                  <a:srgbClr val="E26F08"/>
                </a:solidFill>
              </a:rPr>
              <a:t>2. Gir ikke energi </a:t>
            </a:r>
          </a:p>
          <a:p>
            <a:r>
              <a:rPr lang="nb-NO" sz="4000" dirty="0" smtClean="0">
                <a:solidFill>
                  <a:srgbClr val="E26F08"/>
                </a:solidFill>
              </a:rPr>
              <a:t>	(kalorier)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1043642" y="3939152"/>
            <a:ext cx="28666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Vitaminer</a:t>
            </a:r>
          </a:p>
          <a:p>
            <a:pPr marL="840654" lvl="1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Vitamin D</a:t>
            </a:r>
          </a:p>
          <a:p>
            <a:pPr marL="342900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Mineraler</a:t>
            </a:r>
          </a:p>
          <a:p>
            <a:pPr marL="840654" lvl="1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Jern</a:t>
            </a:r>
          </a:p>
          <a:p>
            <a:pPr marL="840654" lvl="1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Kalsium</a:t>
            </a:r>
          </a:p>
          <a:p>
            <a:pPr marL="840654" lvl="1" indent="-342900">
              <a:buFont typeface="Arial"/>
              <a:buChar char="•"/>
            </a:pPr>
            <a:r>
              <a:rPr lang="nb-NO" sz="3000" dirty="0">
                <a:solidFill>
                  <a:srgbClr val="E26F08"/>
                </a:solidFill>
              </a:rPr>
              <a:t>J</a:t>
            </a:r>
            <a:r>
              <a:rPr lang="nb-NO" sz="3000" dirty="0" smtClean="0">
                <a:solidFill>
                  <a:srgbClr val="E26F08"/>
                </a:solidFill>
              </a:rPr>
              <a:t>od</a:t>
            </a:r>
          </a:p>
        </p:txBody>
      </p:sp>
      <p:cxnSp>
        <p:nvCxnSpPr>
          <p:cNvPr id="9" name="Rett linje 8"/>
          <p:cNvCxnSpPr/>
          <p:nvPr/>
        </p:nvCxnSpPr>
        <p:spPr>
          <a:xfrm>
            <a:off x="672912" y="3814483"/>
            <a:ext cx="388244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kstSylinder 9"/>
          <p:cNvSpPr txBox="1"/>
          <p:nvPr/>
        </p:nvSpPr>
        <p:spPr>
          <a:xfrm>
            <a:off x="5857239" y="3828085"/>
            <a:ext cx="4860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nb-NO" sz="3000" dirty="0" smtClean="0">
                <a:solidFill>
                  <a:srgbClr val="E26F08"/>
                </a:solidFill>
              </a:rPr>
              <a:t> Holder kroppen frisk</a:t>
            </a:r>
          </a:p>
          <a:p>
            <a:pPr lvl="1"/>
            <a:endParaRPr lang="nb-NO" sz="3000" dirty="0" smtClean="0">
              <a:solidFill>
                <a:srgbClr val="E26F08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617" y="2828752"/>
            <a:ext cx="1785245" cy="391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Bilde 11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99455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1" r="43030" b="57644"/>
          <a:stretch/>
        </p:blipFill>
        <p:spPr bwMode="auto">
          <a:xfrm>
            <a:off x="4520442" y="2872594"/>
            <a:ext cx="3166583" cy="201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687" b="94194" l="0" r="265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1971"/>
          <a:stretch/>
        </p:blipFill>
        <p:spPr bwMode="auto">
          <a:xfrm>
            <a:off x="808647" y="2092344"/>
            <a:ext cx="2379066" cy="4635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8" t="26382" r="28707" b="17389"/>
          <a:stretch/>
        </p:blipFill>
        <p:spPr bwMode="auto">
          <a:xfrm>
            <a:off x="2908365" y="3635064"/>
            <a:ext cx="1612077" cy="296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Mat gir næring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248" y="2459139"/>
            <a:ext cx="2563696" cy="391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tel 1"/>
          <p:cNvSpPr txBox="1">
            <a:spLocks/>
          </p:cNvSpPr>
          <p:nvPr/>
        </p:nvSpPr>
        <p:spPr>
          <a:xfrm>
            <a:off x="591946" y="1078191"/>
            <a:ext cx="961977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Riktig mat og drikke gir god helse</a:t>
            </a:r>
            <a:endParaRPr lang="nb-NO" dirty="0">
              <a:solidFill>
                <a:srgbClr val="E26F08"/>
              </a:solidFill>
            </a:endParaRPr>
          </a:p>
        </p:txBody>
      </p:sp>
      <p:pic>
        <p:nvPicPr>
          <p:cNvPr id="8" name="Bilde 7" descr="smil_merk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364011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Sylinder 7"/>
          <p:cNvSpPr txBox="1"/>
          <p:nvPr/>
        </p:nvSpPr>
        <p:spPr>
          <a:xfrm>
            <a:off x="591291" y="1719317"/>
            <a:ext cx="10688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600" b="1" dirty="0" smtClean="0">
                <a:solidFill>
                  <a:srgbClr val="FFFFFF"/>
                </a:solidFill>
              </a:rPr>
              <a:t>Få mest mulig for pengene</a:t>
            </a:r>
            <a:endParaRPr lang="nb-NO" sz="6600" b="1" dirty="0">
              <a:solidFill>
                <a:srgbClr val="FFFF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537" y="2827313"/>
            <a:ext cx="1944347" cy="426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88" b="100000" l="3792" r="952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0381" y="3854929"/>
            <a:ext cx="3077985" cy="2206466"/>
          </a:xfrm>
          <a:prstGeom prst="rect">
            <a:avLst/>
          </a:prstGeom>
        </p:spPr>
      </p:pic>
      <p:sp>
        <p:nvSpPr>
          <p:cNvPr id="7" name="TekstSylinder 6"/>
          <p:cNvSpPr txBox="1"/>
          <p:nvPr/>
        </p:nvSpPr>
        <p:spPr>
          <a:xfrm>
            <a:off x="518615" y="7151427"/>
            <a:ext cx="6127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88" b="100000" l="3792" r="952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7774" y="3854929"/>
            <a:ext cx="3077985" cy="2206466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4499794" y="6059038"/>
            <a:ext cx="193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120 kr</a:t>
            </a:r>
            <a:endParaRPr lang="en-GB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7947187" y="6059038"/>
            <a:ext cx="193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80 kr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51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Sylinder 1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8" name="Tittel 1"/>
          <p:cNvSpPr>
            <a:spLocks noGrp="1"/>
          </p:cNvSpPr>
          <p:nvPr>
            <p:ph type="title"/>
          </p:nvPr>
        </p:nvSpPr>
        <p:spPr>
          <a:xfrm>
            <a:off x="1656667" y="977462"/>
            <a:ext cx="8439833" cy="1545122"/>
          </a:xfrm>
          <a:prstGeom prst="cloudCallout">
            <a:avLst>
              <a:gd name="adj1" fmla="val -31720"/>
              <a:gd name="adj2" fmla="val 74829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>
            <a:noAutofit/>
          </a:bodyPr>
          <a:lstStyle/>
          <a:p>
            <a:pPr algn="l"/>
            <a:r>
              <a:rPr lang="nb-NO" sz="3500" dirty="0" smtClean="0"/>
              <a:t>Hvordan kan vi få mest mulig for pengene? </a:t>
            </a:r>
            <a:endParaRPr lang="nb-NO" sz="3500" dirty="0"/>
          </a:p>
        </p:txBody>
      </p:sp>
      <p:sp>
        <p:nvSpPr>
          <p:cNvPr id="19" name="Alternativ prosess 18"/>
          <p:cNvSpPr/>
          <p:nvPr/>
        </p:nvSpPr>
        <p:spPr>
          <a:xfrm>
            <a:off x="4990724" y="3465587"/>
            <a:ext cx="3914775" cy="972351"/>
          </a:xfrm>
          <a:prstGeom prst="flowChartAlternate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 smtClean="0">
                <a:solidFill>
                  <a:srgbClr val="FFFFFF"/>
                </a:solidFill>
              </a:rPr>
              <a:t>Snakk sammen</a:t>
            </a:r>
          </a:p>
        </p:txBody>
      </p:sp>
      <p:pic>
        <p:nvPicPr>
          <p:cNvPr id="20" name="Bild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52" y="4526251"/>
            <a:ext cx="5242718" cy="2376163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185" y="2613547"/>
            <a:ext cx="1862052" cy="3957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27" y="2809079"/>
            <a:ext cx="2097515" cy="383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Bilde 22" descr="ungdom_snakkende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581" y="3925167"/>
            <a:ext cx="1415312" cy="3050148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1" t="9061" r="50000"/>
          <a:stretch/>
        </p:blipFill>
        <p:spPr bwMode="auto">
          <a:xfrm>
            <a:off x="810881" y="3951761"/>
            <a:ext cx="1405145" cy="299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54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903206" y="2336566"/>
            <a:ext cx="1776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err="1" smtClean="0">
                <a:solidFill>
                  <a:srgbClr val="E26F08"/>
                </a:solidFill>
              </a:rPr>
              <a:t>App</a:t>
            </a:r>
            <a:r>
              <a:rPr lang="nb-NO" sz="3000" dirty="0" smtClean="0">
                <a:solidFill>
                  <a:srgbClr val="E26F08"/>
                </a:solidFill>
              </a:rPr>
              <a:t>/</a:t>
            </a:r>
          </a:p>
          <a:p>
            <a:r>
              <a:rPr lang="nb-NO" sz="3000" dirty="0" smtClean="0">
                <a:solidFill>
                  <a:srgbClr val="E26F08"/>
                </a:solidFill>
              </a:rPr>
              <a:t>internett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3582537" y="2393977"/>
            <a:ext cx="34072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Grønnsaksbutikken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4" name="Picture 2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3207" y="3358477"/>
            <a:ext cx="1554480" cy="268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518615" y="7151427"/>
            <a:ext cx="6127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7" name="Tittel 1"/>
          <p:cNvSpPr>
            <a:spLocks noGrp="1"/>
          </p:cNvSpPr>
          <p:nvPr>
            <p:ph type="title"/>
          </p:nvPr>
        </p:nvSpPr>
        <p:spPr>
          <a:xfrm>
            <a:off x="518615" y="812052"/>
            <a:ext cx="9963806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 smtClean="0">
                <a:solidFill>
                  <a:schemeClr val="accent5"/>
                </a:solidFill>
              </a:rPr>
              <a:t>Hvordan får jeg mest mulig for pengene?</a:t>
            </a:r>
            <a:endParaRPr lang="nb-NO" dirty="0">
              <a:solidFill>
                <a:schemeClr val="accent5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8161974" y="2342814"/>
            <a:ext cx="2082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Velg god</a:t>
            </a:r>
          </a:p>
          <a:p>
            <a:r>
              <a:rPr lang="nb-NO" sz="3000" dirty="0" smtClean="0">
                <a:solidFill>
                  <a:srgbClr val="E26F08"/>
                </a:solidFill>
              </a:rPr>
              <a:t>kvalitet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9184" y="3454789"/>
            <a:ext cx="4292175" cy="2572800"/>
          </a:xfrm>
          <a:prstGeom prst="round2DiagRect">
            <a:avLst>
              <a:gd name="adj1" fmla="val 50000"/>
              <a:gd name="adj2" fmla="val 0"/>
            </a:avLst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12278" r="100000">
                        <a14:backgroundMark x1="71111" y1="2188" x2="91556" y2="435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51071">
            <a:off x="7619218" y="3435692"/>
            <a:ext cx="1325545" cy="2693569"/>
          </a:xfrm>
          <a:prstGeom prst="rect">
            <a:avLst/>
          </a:prstGeom>
        </p:spPr>
      </p:pic>
      <p:sp>
        <p:nvSpPr>
          <p:cNvPr id="11" name="Rektangel 10"/>
          <p:cNvSpPr/>
          <p:nvPr/>
        </p:nvSpPr>
        <p:spPr>
          <a:xfrm>
            <a:off x="8333924" y="4725423"/>
            <a:ext cx="321790" cy="1275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ktangel 11"/>
          <p:cNvSpPr/>
          <p:nvPr/>
        </p:nvSpPr>
        <p:spPr>
          <a:xfrm rot="20850377">
            <a:off x="8206864" y="6090879"/>
            <a:ext cx="724609" cy="3176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2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725840" y="1149734"/>
            <a:ext cx="9268322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E26F08"/>
                </a:solidFill>
              </a:rPr>
              <a:t>Tips!</a:t>
            </a:r>
            <a:r>
              <a:rPr lang="nb-NO" sz="4500" b="1" dirty="0">
                <a:solidFill>
                  <a:srgbClr val="E26F08"/>
                </a:solidFill>
              </a:rPr>
              <a:t> Ikke </a:t>
            </a:r>
            <a:r>
              <a:rPr lang="nb-NO" sz="4500" b="1" dirty="0" smtClean="0">
                <a:solidFill>
                  <a:srgbClr val="E26F08"/>
                </a:solidFill>
              </a:rPr>
              <a:t>kjøp mat når du eller barnet er sulten</a:t>
            </a:r>
            <a:endParaRPr lang="nb-NO" sz="4500" b="1" dirty="0">
              <a:solidFill>
                <a:srgbClr val="E26F08"/>
              </a:solidFill>
            </a:endParaRPr>
          </a:p>
        </p:txBody>
      </p:sp>
      <p:pic>
        <p:nvPicPr>
          <p:cNvPr id="4" name="813AE8F0-2372-419F-B04E-D20EA33F242B" descr="9CB34E68-EDE3-4E8E-9EEE-E5871E903B3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9" r="76905"/>
          <a:stretch/>
        </p:blipFill>
        <p:spPr bwMode="auto">
          <a:xfrm>
            <a:off x="661240" y="4094745"/>
            <a:ext cx="1510460" cy="279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ildeforklaring formet som en ellipse 4"/>
          <p:cNvSpPr/>
          <p:nvPr/>
        </p:nvSpPr>
        <p:spPr>
          <a:xfrm>
            <a:off x="2171700" y="4610100"/>
            <a:ext cx="2705100" cy="1714500"/>
          </a:xfrm>
          <a:prstGeom prst="wedgeEllipseCallout">
            <a:avLst>
              <a:gd name="adj1" fmla="val -54240"/>
              <a:gd name="adj2" fmla="val -44167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solidFill>
                <a:srgbClr val="FFFFFF"/>
              </a:solidFill>
            </a:endParaRPr>
          </a:p>
        </p:txBody>
      </p:sp>
      <p:pic>
        <p:nvPicPr>
          <p:cNvPr id="6" name="Picture 10" descr="http://bloggfiler.no/mushom.blogg.no/images/1011885-11-134220480329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3901" y="5459815"/>
            <a:ext cx="1053626" cy="83119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ktangel 6"/>
          <p:cNvSpPr/>
          <p:nvPr/>
        </p:nvSpPr>
        <p:spPr>
          <a:xfrm>
            <a:off x="2512187" y="4982761"/>
            <a:ext cx="209791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2500" b="1" dirty="0">
                <a:solidFill>
                  <a:srgbClr val="FFFFFF"/>
                </a:solidFill>
              </a:rPr>
              <a:t>Jeg </a:t>
            </a:r>
            <a:r>
              <a:rPr lang="nb-NO" sz="2500" b="1" dirty="0" smtClean="0">
                <a:solidFill>
                  <a:srgbClr val="FFFFFF"/>
                </a:solidFill>
              </a:rPr>
              <a:t>vil </a:t>
            </a:r>
            <a:r>
              <a:rPr lang="nb-NO" sz="2500" b="1" dirty="0">
                <a:solidFill>
                  <a:srgbClr val="FFFFFF"/>
                </a:solidFill>
              </a:rPr>
              <a:t>ha!</a:t>
            </a:r>
            <a:endParaRPr lang="en-GB" sz="2500" b="1" dirty="0">
              <a:solidFill>
                <a:srgbClr val="FFFFFF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7608877" y="2657257"/>
            <a:ext cx="149271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b-NO" sz="2500" b="1" dirty="0">
                <a:solidFill>
                  <a:srgbClr val="FFFFFF"/>
                </a:solidFill>
              </a:rPr>
              <a:t>Jeg vil ha!</a:t>
            </a:r>
            <a:endParaRPr lang="en-GB" sz="2500" b="1" dirty="0">
              <a:solidFill>
                <a:srgbClr val="FFFFFF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99" y="2038350"/>
            <a:ext cx="2684399" cy="5088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Bildeforklaring formet som en ellipse 9"/>
          <p:cNvSpPr/>
          <p:nvPr/>
        </p:nvSpPr>
        <p:spPr>
          <a:xfrm>
            <a:off x="7491070" y="2657257"/>
            <a:ext cx="2705100" cy="2325504"/>
          </a:xfrm>
          <a:prstGeom prst="wedgeEllipseCallout">
            <a:avLst>
              <a:gd name="adj1" fmla="val -54240"/>
              <a:gd name="adj2" fmla="val -44167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solidFill>
                <a:srgbClr val="FFFFFF"/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7716208" y="2847505"/>
            <a:ext cx="209791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2500" b="1" dirty="0" smtClean="0">
                <a:solidFill>
                  <a:srgbClr val="FFFFFF"/>
                </a:solidFill>
              </a:rPr>
              <a:t>Du får</a:t>
            </a:r>
            <a:endParaRPr lang="en-GB" sz="2500" b="1" dirty="0">
              <a:solidFill>
                <a:srgbClr val="FFFFFF"/>
              </a:solidFill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159" b="98767" l="0" r="978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1166" y="3476815"/>
            <a:ext cx="1484908" cy="1235857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488731" y="7126760"/>
            <a:ext cx="5700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Morguefile.com, 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662009" y="976314"/>
            <a:ext cx="9268322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E26F08"/>
                </a:solidFill>
              </a:rPr>
              <a:t>Tips!</a:t>
            </a:r>
            <a:r>
              <a:rPr lang="nb-NO" sz="4500" b="1" dirty="0">
                <a:solidFill>
                  <a:srgbClr val="E26F08"/>
                </a:solidFill>
              </a:rPr>
              <a:t> Ikke </a:t>
            </a:r>
            <a:r>
              <a:rPr lang="nb-NO" sz="4500" b="1" dirty="0" smtClean="0">
                <a:solidFill>
                  <a:srgbClr val="E26F08"/>
                </a:solidFill>
              </a:rPr>
              <a:t>kjøp mat når du eller barnet er sulten</a:t>
            </a:r>
            <a:endParaRPr lang="nb-NO" sz="4500" b="1" dirty="0">
              <a:solidFill>
                <a:srgbClr val="E26F08"/>
              </a:solidFill>
            </a:endParaRPr>
          </a:p>
        </p:txBody>
      </p:sp>
      <p:sp>
        <p:nvSpPr>
          <p:cNvPr id="4" name="Bildeforklaring formet som en ellipse 3"/>
          <p:cNvSpPr/>
          <p:nvPr/>
        </p:nvSpPr>
        <p:spPr>
          <a:xfrm>
            <a:off x="3440166" y="2421864"/>
            <a:ext cx="2647951" cy="2217219"/>
          </a:xfrm>
          <a:prstGeom prst="wedgeEllipseCallout">
            <a:avLst>
              <a:gd name="adj1" fmla="val -61267"/>
              <a:gd name="adj2" fmla="val -21122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solidFill>
                <a:srgbClr val="FFFFFF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3714794" y="2901560"/>
            <a:ext cx="149271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b-NO" sz="2500" b="1" dirty="0">
                <a:solidFill>
                  <a:srgbClr val="FFFFFF"/>
                </a:solidFill>
              </a:rPr>
              <a:t>Jeg vil ha!</a:t>
            </a:r>
            <a:endParaRPr lang="en-GB" sz="2500" b="1" dirty="0">
              <a:solidFill>
                <a:srgbClr val="FFFFFF"/>
              </a:solidFill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22" b="89981" l="9961" r="89983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8172" y="3417086"/>
            <a:ext cx="1565960" cy="901069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69" b="100000" l="2098" r="97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572288" y="3291184"/>
            <a:ext cx="1850220" cy="653019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85" y="2440451"/>
            <a:ext cx="2373208" cy="4498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6912830" y="2347562"/>
            <a:ext cx="3775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Et sunnere valg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0618" y="2954001"/>
            <a:ext cx="1466193" cy="2216048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973337" y="3629594"/>
            <a:ext cx="2268489" cy="812421"/>
          </a:xfrm>
          <a:prstGeom prst="roundRect">
            <a:avLst>
              <a:gd name="adj" fmla="val 49869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77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Sylinder 14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7" name="Picture 6" descr="http://gfx.nrk.no/Li-NdEJ1tjvb6fU_iOijfAbfa4AXmYvm-1OQuulpsjVA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4912" y="2935318"/>
            <a:ext cx="5268758" cy="2982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8" descr="http://www.clasohlson.com/medias/sys_master/909885767683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4407" y="3585961"/>
            <a:ext cx="2258801" cy="193127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kstSylinder 7"/>
          <p:cNvSpPr txBox="1"/>
          <p:nvPr/>
        </p:nvSpPr>
        <p:spPr>
          <a:xfrm>
            <a:off x="6277091" y="2708547"/>
            <a:ext cx="4597932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000" dirty="0" smtClean="0">
                <a:solidFill>
                  <a:srgbClr val="E26F08"/>
                </a:solidFill>
              </a:rPr>
              <a:t>Pass på at </a:t>
            </a:r>
            <a:r>
              <a:rPr lang="nb-NO" sz="3000" dirty="0">
                <a:solidFill>
                  <a:srgbClr val="E26F08"/>
                </a:solidFill>
              </a:rPr>
              <a:t>maten </a:t>
            </a:r>
            <a:r>
              <a:rPr lang="nb-NO" sz="3000" dirty="0" smtClean="0">
                <a:solidFill>
                  <a:srgbClr val="E26F08"/>
                </a:solidFill>
              </a:rPr>
              <a:t>er kald</a:t>
            </a:r>
            <a:endParaRPr lang="nb-NO" sz="3000" dirty="0">
              <a:solidFill>
                <a:srgbClr val="E26F08"/>
              </a:solidFill>
            </a:endParaRPr>
          </a:p>
        </p:txBody>
      </p:sp>
      <p:pic>
        <p:nvPicPr>
          <p:cNvPr id="20" name="Bilde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7091" y="4747923"/>
            <a:ext cx="2215463" cy="137740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kstSylinder 20"/>
          <p:cNvSpPr txBox="1"/>
          <p:nvPr/>
        </p:nvSpPr>
        <p:spPr>
          <a:xfrm>
            <a:off x="495161" y="7159198"/>
            <a:ext cx="4057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9" name="Tittel 1"/>
          <p:cNvSpPr txBox="1">
            <a:spLocks/>
          </p:cNvSpPr>
          <p:nvPr/>
        </p:nvSpPr>
        <p:spPr>
          <a:xfrm>
            <a:off x="662009" y="976314"/>
            <a:ext cx="9268322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E26F08"/>
                </a:solidFill>
              </a:rPr>
              <a:t>Tips!</a:t>
            </a:r>
            <a:r>
              <a:rPr lang="nb-NO" sz="4500" b="1" dirty="0">
                <a:solidFill>
                  <a:srgbClr val="E26F08"/>
                </a:solidFill>
              </a:rPr>
              <a:t> </a:t>
            </a:r>
            <a:r>
              <a:rPr lang="nb-NO" sz="4500" b="1" dirty="0" smtClean="0">
                <a:solidFill>
                  <a:srgbClr val="E26F08"/>
                </a:solidFill>
              </a:rPr>
              <a:t>Hvis du kjøper mat i Sverige</a:t>
            </a:r>
            <a:endParaRPr lang="nb-NO" sz="4500" b="1" dirty="0">
              <a:solidFill>
                <a:srgbClr val="E26F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24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9327" y="1781007"/>
            <a:ext cx="2517085" cy="525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CE0EA08D-649C-4A9B-936C-7F3282B4A13A" descr="D68C28D7-5737-4913-8491-45E975075EC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89" b="96384" l="6807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61"/>
          <a:stretch/>
        </p:blipFill>
        <p:spPr bwMode="auto">
          <a:xfrm>
            <a:off x="7407454" y="1838784"/>
            <a:ext cx="2183226" cy="513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tel 1"/>
          <p:cNvSpPr txBox="1">
            <a:spLocks/>
          </p:cNvSpPr>
          <p:nvPr/>
        </p:nvSpPr>
        <p:spPr>
          <a:xfrm>
            <a:off x="796019" y="657015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831774"/>
                </a:solidFill>
              </a:rPr>
              <a:t>Kan vi bli bedre kjent?</a:t>
            </a:r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2598487" y="1968299"/>
            <a:ext cx="517391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b-NO" sz="3000" dirty="0" smtClean="0">
                <a:solidFill>
                  <a:srgbClr val="831774"/>
                </a:solidFill>
              </a:rPr>
              <a:t>Presenter deg selv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Hva heter du?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Hvor kommer du fra?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Hvilken mat liker du best?</a:t>
            </a:r>
          </a:p>
          <a:p>
            <a:pPr marL="954954" lvl="1" indent="-457200">
              <a:buFont typeface="Arial" panose="020B0604020202020204" pitchFamily="34" charset="0"/>
              <a:buChar char="•"/>
            </a:pPr>
            <a:r>
              <a:rPr lang="nb-NO" sz="2600" dirty="0" smtClean="0">
                <a:solidFill>
                  <a:srgbClr val="831774"/>
                </a:solidFill>
              </a:rPr>
              <a:t>Hva liker du å gjøre for å være aktiv?</a:t>
            </a:r>
            <a:endParaRPr lang="nb-NO" sz="2600" dirty="0">
              <a:solidFill>
                <a:srgbClr val="831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66489" y="1092238"/>
            <a:ext cx="9268322" cy="1322630"/>
          </a:xfrm>
        </p:spPr>
        <p:txBody>
          <a:bodyPr>
            <a:noAutofit/>
          </a:bodyPr>
          <a:lstStyle/>
          <a:p>
            <a:pPr algn="l"/>
            <a:r>
              <a:rPr lang="nb-NO" sz="4500" b="1" dirty="0" smtClean="0">
                <a:solidFill>
                  <a:schemeClr val="accent5"/>
                </a:solidFill>
              </a:rPr>
              <a:t>Tips! Hvordan kan jeg få mest mulig for pengene? </a:t>
            </a:r>
            <a:endParaRPr lang="nb-NO" sz="4500" dirty="0">
              <a:solidFill>
                <a:schemeClr val="accent5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702504" y="2685394"/>
            <a:ext cx="43343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u="sng" dirty="0" smtClean="0">
                <a:solidFill>
                  <a:srgbClr val="E26F08"/>
                </a:solidFill>
              </a:rPr>
              <a:t>Trinn 1: Før </a:t>
            </a:r>
            <a:r>
              <a:rPr lang="nb-NO" sz="3000" u="sng" dirty="0">
                <a:solidFill>
                  <a:srgbClr val="E26F08"/>
                </a:solidFill>
              </a:rPr>
              <a:t>du handler</a:t>
            </a:r>
            <a:endParaRPr lang="nb-NO" sz="3000" u="sng" dirty="0" smtClean="0">
              <a:solidFill>
                <a:srgbClr val="E26F08"/>
              </a:solidFill>
            </a:endParaRPr>
          </a:p>
          <a:p>
            <a:r>
              <a:rPr lang="nb-NO" sz="3000" dirty="0" smtClean="0">
                <a:solidFill>
                  <a:srgbClr val="E26F08"/>
                </a:solidFill>
              </a:rPr>
              <a:t>Lag en liste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323" y="1753553"/>
            <a:ext cx="4092877" cy="5138739"/>
          </a:xfrm>
          <a:prstGeom prst="snip2SameRect">
            <a:avLst/>
          </a:prstGeom>
        </p:spPr>
      </p:pic>
      <p:sp>
        <p:nvSpPr>
          <p:cNvPr id="7" name="TekstSylinder 6"/>
          <p:cNvSpPr txBox="1"/>
          <p:nvPr/>
        </p:nvSpPr>
        <p:spPr>
          <a:xfrm>
            <a:off x="518615" y="7151427"/>
            <a:ext cx="6127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5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713877" y="2538686"/>
            <a:ext cx="43343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u="sng" dirty="0" smtClean="0">
                <a:solidFill>
                  <a:srgbClr val="E26F08"/>
                </a:solidFill>
              </a:rPr>
              <a:t>Trinn 2: I butikken</a:t>
            </a:r>
          </a:p>
          <a:p>
            <a:r>
              <a:rPr lang="nb-NO" sz="3000" dirty="0" smtClean="0">
                <a:solidFill>
                  <a:srgbClr val="E26F08"/>
                </a:solidFill>
              </a:rPr>
              <a:t>Hold deg til listen</a:t>
            </a:r>
          </a:p>
        </p:txBody>
      </p:sp>
      <p:sp>
        <p:nvSpPr>
          <p:cNvPr id="3" name="TekstSylinder 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713877" y="985558"/>
            <a:ext cx="9268322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E26F08"/>
                </a:solidFill>
              </a:rPr>
              <a:t>Tips! Hvordan kan jeg få mest mulig for pengene? </a:t>
            </a:r>
            <a:endParaRPr lang="nb-NO" sz="4500" dirty="0">
              <a:solidFill>
                <a:srgbClr val="E26F08"/>
              </a:solidFill>
            </a:endParaRPr>
          </a:p>
        </p:txBody>
      </p:sp>
      <p:sp>
        <p:nvSpPr>
          <p:cNvPr id="6" name="TekstSylinder 1"/>
          <p:cNvSpPr txBox="1"/>
          <p:nvPr/>
        </p:nvSpPr>
        <p:spPr>
          <a:xfrm>
            <a:off x="4414088" y="6156529"/>
            <a:ext cx="5568112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000" dirty="0">
                <a:solidFill>
                  <a:srgbClr val="E26F08"/>
                </a:solidFill>
              </a:rPr>
              <a:t>På ett år </a:t>
            </a:r>
            <a:r>
              <a:rPr lang="nb-NO" sz="3000" dirty="0" smtClean="0">
                <a:solidFill>
                  <a:srgbClr val="E26F08"/>
                </a:solidFill>
              </a:rPr>
              <a:t>kan du spare </a:t>
            </a:r>
            <a:r>
              <a:rPr lang="nb-NO" sz="3000" dirty="0">
                <a:solidFill>
                  <a:srgbClr val="E26F08"/>
                </a:solidFill>
              </a:rPr>
              <a:t>22500 </a:t>
            </a:r>
            <a:r>
              <a:rPr lang="nb-NO" sz="3000" dirty="0" smtClean="0">
                <a:solidFill>
                  <a:srgbClr val="E26F08"/>
                </a:solidFill>
              </a:rPr>
              <a:t>kr!</a:t>
            </a:r>
            <a:endParaRPr lang="en-GB" sz="3000" dirty="0">
              <a:solidFill>
                <a:srgbClr val="E26F08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5053579" y="2663479"/>
            <a:ext cx="3775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Velg billigste butikk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80330" y="3514898"/>
            <a:ext cx="2753817" cy="283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518615" y="7151427"/>
            <a:ext cx="6127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1" name="Plassholder for innhold 10"/>
          <p:cNvPicPr>
            <a:picLocks noGrp="1" noChangeAspect="1"/>
          </p:cNvPicPr>
          <p:nvPr>
            <p:ph idx="1"/>
          </p:nvPr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552" y="3366833"/>
            <a:ext cx="4167369" cy="2789696"/>
          </a:xfrm>
        </p:spPr>
      </p:pic>
    </p:spTree>
    <p:extLst>
      <p:ext uri="{BB962C8B-B14F-4D97-AF65-F5344CB8AC3E}">
        <p14:creationId xmlns:p14="http://schemas.microsoft.com/office/powerpoint/2010/main" val="19893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13878" y="965883"/>
            <a:ext cx="9709849" cy="1322630"/>
          </a:xfrm>
        </p:spPr>
        <p:txBody>
          <a:bodyPr>
            <a:noAutofit/>
          </a:bodyPr>
          <a:lstStyle/>
          <a:p>
            <a:pPr algn="l"/>
            <a:r>
              <a:rPr lang="nb-NO" sz="4500" b="1" dirty="0" smtClean="0">
                <a:solidFill>
                  <a:schemeClr val="accent5"/>
                </a:solidFill>
              </a:rPr>
              <a:t>Tips! Hvordan kan jeg få mest mulig for pengene? </a:t>
            </a:r>
            <a:endParaRPr lang="nb-NO" sz="4500" dirty="0">
              <a:solidFill>
                <a:schemeClr val="accent5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713878" y="5780916"/>
            <a:ext cx="2646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Regn ut </a:t>
            </a:r>
          </a:p>
        </p:txBody>
      </p:sp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409827"/>
              </p:ext>
            </p:extLst>
          </p:nvPr>
        </p:nvGraphicFramePr>
        <p:xfrm>
          <a:off x="6063192" y="3754938"/>
          <a:ext cx="3423707" cy="29887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873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63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80707">
                <a:tc>
                  <a:txBody>
                    <a:bodyPr/>
                    <a:lstStyle/>
                    <a:p>
                      <a:r>
                        <a:rPr lang="nb-NO" sz="1800" b="0" dirty="0" smtClean="0"/>
                        <a:t>Vare 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b="0" dirty="0" smtClean="0"/>
                        <a:t>Pris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84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84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843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2751">
                <a:tc>
                  <a:txBody>
                    <a:bodyPr/>
                    <a:lstStyle/>
                    <a:p>
                      <a:r>
                        <a:rPr lang="nb-NO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kstSylinder 4"/>
          <p:cNvSpPr txBox="1"/>
          <p:nvPr/>
        </p:nvSpPr>
        <p:spPr>
          <a:xfrm>
            <a:off x="713878" y="2611488"/>
            <a:ext cx="36332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u="sng" dirty="0" smtClean="0">
                <a:solidFill>
                  <a:srgbClr val="E26F08"/>
                </a:solidFill>
              </a:rPr>
              <a:t>Trinn 3: hjemme </a:t>
            </a:r>
          </a:p>
          <a:p>
            <a:r>
              <a:rPr lang="nb-NO" sz="3000" dirty="0" smtClean="0">
                <a:solidFill>
                  <a:srgbClr val="E26F08"/>
                </a:solidFill>
              </a:rPr>
              <a:t>Spar på kvitteringer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6" name="Picture 2" descr="https://fronter.com/hioa/mail/emaillist.phtml/img_3598.jpg?action=getattach&amp;mnr=633&amp;sid=54e203588a37d&amp;userkey=6acf47219871d7b0de695118123a4eaa&amp;mimepart=2&amp;curent_mbox=INBOX&amp;selected_mailserver=6532&amp;show_from=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82890" y="3913639"/>
            <a:ext cx="1262120" cy="94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6063193" y="2611487"/>
            <a:ext cx="34237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u="sng" dirty="0" smtClean="0">
                <a:solidFill>
                  <a:srgbClr val="E26F08"/>
                </a:solidFill>
              </a:rPr>
              <a:t>Trinn 4: hjemme </a:t>
            </a:r>
          </a:p>
          <a:p>
            <a:r>
              <a:rPr lang="nb-NO" sz="3000" dirty="0" smtClean="0">
                <a:solidFill>
                  <a:srgbClr val="E26F08"/>
                </a:solidFill>
              </a:rPr>
              <a:t>Lag en oversikt</a:t>
            </a: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8" name="Picture 2" descr="https://fronter.com/hioa/mail/emaillist.phtml/img_3598.jpg?action=getattach&amp;mnr=633&amp;sid=54e203588a37d&amp;userkey=6acf47219871d7b0de695118123a4eaa&amp;mimepart=2&amp;curent_mbox=INBOX&amp;selected_mailserver=6532&amp;show_from=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80915" y="4156393"/>
            <a:ext cx="1404305" cy="105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fronter.com/hioa/mail/emaillist.phtml/img_3598.jpg?action=getattach&amp;mnr=633&amp;sid=54e203588a37d&amp;userkey=6acf47219871d7b0de695118123a4eaa&amp;mimepart=2&amp;curent_mbox=INBOX&amp;selected_mailserver=6532&amp;show_from=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520695" y="4437083"/>
            <a:ext cx="1531316" cy="114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Sylinder 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518615" y="7151427"/>
            <a:ext cx="6127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001986"/>
              </p:ext>
            </p:extLst>
          </p:nvPr>
        </p:nvGraphicFramePr>
        <p:xfrm>
          <a:off x="3360930" y="2000250"/>
          <a:ext cx="6453191" cy="483715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893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638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6487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Mat og drikke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8070">
                <a:tc>
                  <a:txBody>
                    <a:bodyPr/>
                    <a:lstStyle/>
                    <a:p>
                      <a:r>
                        <a:rPr lang="nb-NO" dirty="0" smtClean="0"/>
                        <a:t>Frokost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Havregrøt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18070">
                <a:tc>
                  <a:txBody>
                    <a:bodyPr/>
                    <a:lstStyle/>
                    <a:p>
                      <a:r>
                        <a:rPr lang="nb-NO" dirty="0" smtClean="0"/>
                        <a:t>Lunsj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                                       Salat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18070">
                <a:tc>
                  <a:txBody>
                    <a:bodyPr/>
                    <a:lstStyle/>
                    <a:p>
                      <a:r>
                        <a:rPr lang="nb-NO" dirty="0" smtClean="0"/>
                        <a:t>Middag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Kyllinggryte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18070">
                <a:tc>
                  <a:txBody>
                    <a:bodyPr/>
                    <a:lstStyle/>
                    <a:p>
                      <a:r>
                        <a:rPr lang="nb-NO" dirty="0" smtClean="0"/>
                        <a:t>Kvelds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                                                     Brød med pålegg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kstSylinder 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5393" y="2337737"/>
            <a:ext cx="1624273" cy="1388856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4550" y="4145883"/>
            <a:ext cx="2144073" cy="1316072"/>
          </a:xfrm>
          <a:prstGeom prst="ellipse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C6B195"/>
              </a:clrFrom>
              <a:clrTo>
                <a:srgbClr val="C6B19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1" b="98734" l="268" r="99195">
                        <a14:foregroundMark x1="35570" y1="2351" x2="61879" y2="8861"/>
                        <a14:foregroundMark x1="19866" y1="17179" x2="537" y2="46474"/>
                        <a14:foregroundMark x1="19866" y1="80832" x2="57584" y2="98011"/>
                        <a14:foregroundMark x1="58658" y1="97649" x2="94497" y2="40506"/>
                        <a14:foregroundMark x1="75302" y1="81555" x2="95436" y2="39602"/>
                        <a14:foregroundMark x1="1074" y1="47559" x2="20000" y2="81193"/>
                        <a14:backgroundMark x1="39060" y1="92043" x2="60940" y2="99277"/>
                        <a14:backgroundMark x1="17718" y1="79385" x2="24295" y2="84268"/>
                        <a14:backgroundMark x1="11280" y1="10460" x2="25000" y2="4184"/>
                        <a14:backgroundMark x1="72256" y1="7950" x2="32622" y2="418"/>
                      </a14:backgroundRemoval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607" y="3230244"/>
            <a:ext cx="1995243" cy="1456056"/>
          </a:xfrm>
          <a:prstGeom prst="rect">
            <a:avLst/>
          </a:prstGeom>
          <a:effectLst/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4359" y="5461955"/>
            <a:ext cx="1238250" cy="1375448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476250" y="7105650"/>
            <a:ext cx="4972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Melk.no,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9" name="TekstSylinder 8"/>
          <p:cNvSpPr txBox="1"/>
          <p:nvPr/>
        </p:nvSpPr>
        <p:spPr>
          <a:xfrm>
            <a:off x="593375" y="2326412"/>
            <a:ext cx="2368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u="sng" dirty="0" smtClean="0">
                <a:solidFill>
                  <a:srgbClr val="E26F08"/>
                </a:solidFill>
              </a:rPr>
              <a:t>Trinn 5: </a:t>
            </a:r>
          </a:p>
          <a:p>
            <a:r>
              <a:rPr lang="nb-NO" sz="3000" u="sng" dirty="0" smtClean="0">
                <a:solidFill>
                  <a:srgbClr val="E26F08"/>
                </a:solidFill>
              </a:rPr>
              <a:t>Lag en meny</a:t>
            </a:r>
            <a:endParaRPr lang="en-GB" sz="3000" u="sng" dirty="0">
              <a:solidFill>
                <a:srgbClr val="E26F08"/>
              </a:solidFill>
            </a:endParaRPr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593375" y="856948"/>
            <a:ext cx="9709849" cy="1322630"/>
          </a:xfrm>
        </p:spPr>
        <p:txBody>
          <a:bodyPr>
            <a:noAutofit/>
          </a:bodyPr>
          <a:lstStyle/>
          <a:p>
            <a:pPr algn="l"/>
            <a:r>
              <a:rPr lang="nb-NO" sz="4500" b="1" dirty="0" smtClean="0">
                <a:solidFill>
                  <a:schemeClr val="accent5"/>
                </a:solidFill>
              </a:rPr>
              <a:t>Tips! Hvordan kan jeg få mest mulig for pengene? </a:t>
            </a:r>
            <a:endParaRPr lang="nb-NO" sz="4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1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3" r="10370" b="5314"/>
          <a:stretch/>
        </p:blipFill>
        <p:spPr bwMode="auto">
          <a:xfrm>
            <a:off x="133350" y="35611"/>
            <a:ext cx="10477501" cy="7127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kstSylinder 12"/>
          <p:cNvSpPr txBox="1"/>
          <p:nvPr/>
        </p:nvSpPr>
        <p:spPr>
          <a:xfrm>
            <a:off x="495161" y="7159198"/>
            <a:ext cx="5543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/>
              <a:t>Foto: Egen database, </a:t>
            </a:r>
            <a:r>
              <a:rPr lang="en-GB" sz="1200" dirty="0"/>
              <a:t>Bent </a:t>
            </a:r>
            <a:r>
              <a:rPr lang="en-GB" sz="1200" dirty="0" err="1"/>
              <a:t>Raanes</a:t>
            </a:r>
            <a:r>
              <a:rPr lang="en-GB" sz="1200" dirty="0"/>
              <a:t> </a:t>
            </a:r>
            <a:r>
              <a:rPr lang="en-GB" sz="1200" dirty="0" err="1"/>
              <a:t>Sørensen</a:t>
            </a:r>
            <a:r>
              <a:rPr lang="en-GB" sz="1200" dirty="0"/>
              <a:t> </a:t>
            </a:r>
            <a:r>
              <a:rPr lang="en-GB" sz="1200" dirty="0" err="1"/>
              <a:t>ved</a:t>
            </a:r>
            <a:r>
              <a:rPr lang="en-GB" sz="1200" dirty="0"/>
              <a:t> </a:t>
            </a:r>
            <a:r>
              <a:rPr lang="nb-NO" sz="1200" dirty="0"/>
              <a:t>Norges sjømatråd Egen </a:t>
            </a:r>
            <a:r>
              <a:rPr lang="nb-NO" sz="1200" dirty="0" smtClean="0"/>
              <a:t>database</a:t>
            </a:r>
            <a:endParaRPr lang="en-GB" sz="1200" dirty="0"/>
          </a:p>
        </p:txBody>
      </p:sp>
      <p:sp>
        <p:nvSpPr>
          <p:cNvPr id="14" name="TekstSylinder 13"/>
          <p:cNvSpPr txBox="1"/>
          <p:nvPr/>
        </p:nvSpPr>
        <p:spPr>
          <a:xfrm>
            <a:off x="3500758" y="6461208"/>
            <a:ext cx="6816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E26F08"/>
                </a:solidFill>
              </a:rPr>
              <a:t>Tips! Kjøp mat to - tre ganger pr uke!</a:t>
            </a:r>
          </a:p>
        </p:txBody>
      </p:sp>
    </p:spTree>
    <p:extLst>
      <p:ext uri="{BB962C8B-B14F-4D97-AF65-F5344CB8AC3E}">
        <p14:creationId xmlns:p14="http://schemas.microsoft.com/office/powerpoint/2010/main" val="428154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7228" y="1248891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chemeClr val="accent5"/>
                </a:solidFill>
              </a:rPr>
              <a:t>Oppgave</a:t>
            </a:r>
            <a:endParaRPr lang="nb-NO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614" y="1104875"/>
            <a:ext cx="3001507" cy="559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Sylinder 3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Verdi for pengene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1383880" y="2764688"/>
            <a:ext cx="5778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Lag en handleliste</a:t>
            </a:r>
          </a:p>
          <a:p>
            <a:pPr marL="342900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Lag en meny</a:t>
            </a:r>
          </a:p>
          <a:p>
            <a:pPr marL="342900" indent="-342900">
              <a:buFont typeface="Arial"/>
              <a:buChar char="•"/>
            </a:pPr>
            <a:r>
              <a:rPr lang="nb-NO" sz="3000" dirty="0" smtClean="0">
                <a:solidFill>
                  <a:srgbClr val="E26F08"/>
                </a:solidFill>
              </a:rPr>
              <a:t>Lag meny for en uke</a:t>
            </a:r>
            <a:endParaRPr lang="nb-NO" sz="3000" dirty="0">
              <a:solidFill>
                <a:srgbClr val="E26F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6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/>
        </p:nvSpPr>
        <p:spPr>
          <a:xfrm>
            <a:off x="3821640" y="3353169"/>
            <a:ext cx="2935705" cy="27028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7318418" y="3353169"/>
            <a:ext cx="2935705" cy="27028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433137" y="3353169"/>
            <a:ext cx="2935705" cy="27028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ekstSylinder 1"/>
          <p:cNvSpPr txBox="1"/>
          <p:nvPr/>
        </p:nvSpPr>
        <p:spPr>
          <a:xfrm>
            <a:off x="277734" y="852417"/>
            <a:ext cx="102504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600" b="1" dirty="0" smtClean="0">
                <a:solidFill>
                  <a:srgbClr val="FFFFFF"/>
                </a:solidFill>
              </a:rPr>
              <a:t>Råd 2: Spis </a:t>
            </a:r>
          </a:p>
          <a:p>
            <a:r>
              <a:rPr lang="nb-NO" sz="6600" b="1" dirty="0" smtClean="0">
                <a:solidFill>
                  <a:srgbClr val="FFFFFF"/>
                </a:solidFill>
              </a:rPr>
              <a:t>frukt, bær og grønnsaker </a:t>
            </a:r>
          </a:p>
        </p:txBody>
      </p:sp>
      <p:sp>
        <p:nvSpPr>
          <p:cNvPr id="3" name="Rektangel 2"/>
          <p:cNvSpPr/>
          <p:nvPr/>
        </p:nvSpPr>
        <p:spPr>
          <a:xfrm>
            <a:off x="630343" y="3784916"/>
            <a:ext cx="2497867" cy="20170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44" y="3424539"/>
            <a:ext cx="2658289" cy="2396102"/>
          </a:xfrm>
          <a:prstGeom prst="rect">
            <a:avLst/>
          </a:prstGeom>
          <a:effectLst/>
        </p:spPr>
      </p:pic>
      <p:sp>
        <p:nvSpPr>
          <p:cNvPr id="12" name="Rektangel 11"/>
          <p:cNvSpPr/>
          <p:nvPr/>
        </p:nvSpPr>
        <p:spPr>
          <a:xfrm>
            <a:off x="4053386" y="3803639"/>
            <a:ext cx="2497867" cy="20170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>
            <a:off x="7582337" y="3803639"/>
            <a:ext cx="2497867" cy="20170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4" descr="http://www.gvervik.no/ViewImage.aspx?ItemID=1136&amp;width=800&amp;lb=tr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745" y="3768874"/>
            <a:ext cx="3011494" cy="201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163" b="99245" l="1232" r="95864">
                        <a14:backgroundMark x1="67224" y1="72805" x2="90541" y2="74504"/>
                        <a14:backgroundMark x1="61021" y1="74788" x2="62385" y2="86874"/>
                        <a14:backgroundMark x1="35856" y1="81398" x2="35284" y2="77668"/>
                        <a14:backgroundMark x1="15442" y1="86308" x2="13858" y2="66431"/>
                      </a14:backgroundRemoval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6377" y="3489830"/>
            <a:ext cx="2533827" cy="2361337"/>
          </a:xfrm>
          <a:prstGeom prst="rect">
            <a:avLst/>
          </a:prstGeom>
        </p:spPr>
      </p:pic>
      <p:sp>
        <p:nvSpPr>
          <p:cNvPr id="14" name="TekstSylinder 13"/>
          <p:cNvSpPr txBox="1"/>
          <p:nvPr/>
        </p:nvSpPr>
        <p:spPr>
          <a:xfrm>
            <a:off x="103505" y="7170435"/>
            <a:ext cx="6253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frukt.no, </a:t>
            </a:r>
            <a:r>
              <a:rPr lang="nb-NO" sz="1200" dirty="0">
                <a:solidFill>
                  <a:srgbClr val="FFFFFF"/>
                </a:solidFill>
              </a:rPr>
              <a:t>M</a:t>
            </a:r>
            <a:r>
              <a:rPr lang="nb-NO" sz="1200" dirty="0" smtClean="0">
                <a:solidFill>
                  <a:srgbClr val="FFFFFF"/>
                </a:solidFill>
              </a:rPr>
              <a:t>orguefile.com,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2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555" y="2903620"/>
            <a:ext cx="1667263" cy="1312641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54951" y="1146002"/>
            <a:ext cx="9467937" cy="1600434"/>
          </a:xfrm>
        </p:spPr>
        <p:txBody>
          <a:bodyPr>
            <a:noAutofit/>
          </a:bodyPr>
          <a:lstStyle/>
          <a:p>
            <a:pPr algn="l"/>
            <a:r>
              <a:rPr lang="nb-NO" b="1" dirty="0" smtClean="0">
                <a:solidFill>
                  <a:srgbClr val="831774"/>
                </a:solidFill>
              </a:rPr>
              <a:t>Hvilke frukt, bær og grønnsaker spiser du? </a:t>
            </a:r>
            <a:endParaRPr lang="nb-NO" dirty="0">
              <a:solidFill>
                <a:srgbClr val="831774"/>
              </a:solidFill>
            </a:endParaRPr>
          </a:p>
        </p:txBody>
      </p:sp>
      <p:sp>
        <p:nvSpPr>
          <p:cNvPr id="14" name="TekstSylinder 13"/>
          <p:cNvSpPr txBox="1"/>
          <p:nvPr/>
        </p:nvSpPr>
        <p:spPr>
          <a:xfrm>
            <a:off x="488048" y="7170435"/>
            <a:ext cx="6253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frukt.no, Morguefile.com,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9" name="Bilde 8" descr="smil_merk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27" b="100000" l="0" r="100000">
                        <a14:foregroundMark x1="8403" y1="70651" x2="31232" y2="86103"/>
                        <a14:foregroundMark x1="36975" y1="86492" x2="48669" y2="74247"/>
                        <a14:foregroundMark x1="31232" y1="29738" x2="46429" y2="39261"/>
                        <a14:foregroundMark x1="21569" y1="32945" x2="8123" y2="48785"/>
                        <a14:foregroundMark x1="14986" y1="36929" x2="19538" y2="35374"/>
                        <a14:foregroundMark x1="7493" y1="48397" x2="4412" y2="59086"/>
                        <a14:foregroundMark x1="4412" y1="73858" x2="11835" y2="80952"/>
                        <a14:foregroundMark x1="3501" y1="61516" x2="3782" y2="68222"/>
                        <a14:foregroundMark x1="11555" y1="82896" x2="26681" y2="91254"/>
                        <a14:foregroundMark x1="37535" y1="89699" x2="50700" y2="79397"/>
                        <a14:foregroundMark x1="59874" y1="72595" x2="77871" y2="76579"/>
                        <a14:foregroundMark x1="59314" y1="73858" x2="67577" y2="78134"/>
                        <a14:foregroundMark x1="79272" y1="75413" x2="94468" y2="61905"/>
                        <a14:foregroundMark x1="54692" y1="21866" x2="54692" y2="23421"/>
                        <a14:foregroundMark x1="56723" y1="23421" x2="74160" y2="10690"/>
                        <a14:foregroundMark x1="64706" y1="10301" x2="86415" y2="12731"/>
                        <a14:foregroundMark x1="94188" y1="22255" x2="99580" y2="42080"/>
                        <a14:foregroundMark x1="28992" y1="92906" x2="36134" y2="92031"/>
                        <a14:backgroundMark x1="42717" y1="92906" x2="54692" y2="79786"/>
                        <a14:backgroundMark x1="7882" y1="27055" x2="63793" y2="6164"/>
                        <a14:backgroundMark x1="90887" y1="10274" x2="97783" y2="18493"/>
                        <a14:backgroundMark x1="4926" y1="86644" x2="9852" y2="97603"/>
                        <a14:backgroundMark x1="72906" y1="3425" x2="93842" y2="8904"/>
                        <a14:backgroundMark x1="4926" y1="39384" x2="3941" y2="85274"/>
                        <a14:backgroundMark x1="13793" y1="94863" x2="30788" y2="98973"/>
                      </a14:backgroundRemoval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555" y="3424803"/>
            <a:ext cx="2471566" cy="1781043"/>
          </a:xfrm>
          <a:prstGeom prst="rect">
            <a:avLst/>
          </a:prstGeom>
        </p:spPr>
      </p:pic>
      <p:pic>
        <p:nvPicPr>
          <p:cNvPr id="10" name="Bilde 2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1" y="3108960"/>
            <a:ext cx="2945330" cy="261807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306997" y="2889107"/>
            <a:ext cx="2033296" cy="285243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91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7227" y="826686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831774"/>
                </a:solidFill>
              </a:rPr>
              <a:t>Hvor mye skal jeg spise? </a:t>
            </a:r>
            <a:endParaRPr lang="nb-NO" dirty="0">
              <a:solidFill>
                <a:srgbClr val="831774"/>
              </a:solidFill>
            </a:endParaRP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200" y="2320598"/>
            <a:ext cx="2371973" cy="4758139"/>
          </a:xfrm>
          <a:prstGeom prst="rect">
            <a:avLst/>
          </a:prstGeom>
        </p:spPr>
      </p:pic>
      <p:sp>
        <p:nvSpPr>
          <p:cNvPr id="14" name="TekstSylinder 13"/>
          <p:cNvSpPr txBox="1"/>
          <p:nvPr/>
        </p:nvSpPr>
        <p:spPr>
          <a:xfrm>
            <a:off x="488048" y="7170435"/>
            <a:ext cx="6253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frukt.no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1" name="Bilde 10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450" b="100000" l="0" r="97200">
                        <a14:backgroundMark x1="27958" y1="97317" x2="80623" y2="73429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227" y="2149316"/>
            <a:ext cx="5055644" cy="3489957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6663279" y="1872317"/>
            <a:ext cx="29980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nb-NO" sz="3000" dirty="0" smtClean="0">
                <a:solidFill>
                  <a:srgbClr val="831774"/>
                </a:solidFill>
              </a:rPr>
              <a:t>Fem om dagen</a:t>
            </a:r>
            <a:endParaRPr lang="nb-NO" sz="3000" dirty="0">
              <a:solidFill>
                <a:srgbClr val="831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05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88048" y="623562"/>
            <a:ext cx="10700883" cy="1665224"/>
          </a:xfrm>
        </p:spPr>
        <p:txBody>
          <a:bodyPr>
            <a:normAutofit/>
          </a:bodyPr>
          <a:lstStyle/>
          <a:p>
            <a:pPr algn="l"/>
            <a:r>
              <a:rPr lang="nb-NO" sz="4500" b="1" dirty="0" smtClean="0">
                <a:solidFill>
                  <a:srgbClr val="6F2761"/>
                </a:solidFill>
              </a:rPr>
              <a:t>Hvordan kan jeg spise fem om dagen?</a:t>
            </a:r>
            <a:endParaRPr lang="nb-NO" sz="4500" dirty="0">
              <a:solidFill>
                <a:srgbClr val="6F2761"/>
              </a:solidFill>
            </a:endParaRPr>
          </a:p>
        </p:txBody>
      </p:sp>
      <p:sp>
        <p:nvSpPr>
          <p:cNvPr id="14" name="TekstSylinder 13"/>
          <p:cNvSpPr txBox="1"/>
          <p:nvPr/>
        </p:nvSpPr>
        <p:spPr>
          <a:xfrm>
            <a:off x="488048" y="7170435"/>
            <a:ext cx="6253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Opplysningskontoret for brød og korn,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1" name="Bilde 10" descr="smil_merk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4675" y="2868127"/>
            <a:ext cx="3558695" cy="2196473"/>
          </a:xfrm>
          <a:prstGeom prst="rect">
            <a:avLst/>
          </a:prstGeom>
        </p:spPr>
      </p:pic>
      <p:pic>
        <p:nvPicPr>
          <p:cNvPr id="3073" name="Picture 1" descr="F:\Avdeling Aker\Felleskatalog Aker\Migrasjonshelse\Administrasjon\Informasjonsstrategi\Bildebase\div nettsteder\lekne Lea_Brd og korn Matpakke_2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31826" y="2751754"/>
            <a:ext cx="2814805" cy="234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unnere start på det nye året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5220" y="2841465"/>
            <a:ext cx="2859578" cy="216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5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1613" b="100000" l="27831" r="59688">
                        <a14:foregroundMark x1="36185" y1="56129" x2="35078" y2="60645"/>
                        <a14:foregroundMark x1="30700" y1="78065" x2="30297" y2="81935"/>
                        <a14:foregroundMark x1="29945" y1="77051" x2="31253" y2="700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893" t="51498" r="38721" b="-2995"/>
          <a:stretch/>
        </p:blipFill>
        <p:spPr bwMode="auto">
          <a:xfrm>
            <a:off x="762684" y="3135666"/>
            <a:ext cx="3124892" cy="2556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tel 1"/>
          <p:cNvSpPr txBox="1">
            <a:spLocks/>
          </p:cNvSpPr>
          <p:nvPr/>
        </p:nvSpPr>
        <p:spPr>
          <a:xfrm>
            <a:off x="1049031" y="645816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831774"/>
                </a:solidFill>
              </a:rPr>
              <a:t>Hva er målet for dagen?</a:t>
            </a:r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616861" y="1769370"/>
            <a:ext cx="93487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b-NO" sz="3000" dirty="0" smtClean="0">
                <a:solidFill>
                  <a:srgbClr val="831774"/>
                </a:solidFill>
              </a:rPr>
              <a:t>At du får tips og råd, slik at du kan ta vare på helsen!</a:t>
            </a:r>
            <a:endParaRPr lang="nb-NO" sz="2800" dirty="0">
              <a:solidFill>
                <a:srgbClr val="83177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543" y="2459034"/>
            <a:ext cx="3246055" cy="374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354" y="2719477"/>
            <a:ext cx="1373940" cy="387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6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649" y="2448618"/>
            <a:ext cx="1010635" cy="1952627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3284" y="2572514"/>
            <a:ext cx="1508152" cy="1828731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3" name="Bilde 12" descr="5801274-Orange-juice-in-clear-glass-isolated-on-white-background-Stock-Photo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0990" y="3263386"/>
            <a:ext cx="825768" cy="1278226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451" y="2995520"/>
            <a:ext cx="2279670" cy="2395078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5763" y="3633692"/>
            <a:ext cx="2043848" cy="701950"/>
          </a:xfrm>
          <a:prstGeom prst="ellipse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9" name="Bilde 18"/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C6B195"/>
              </a:clrFrom>
              <a:clrTo>
                <a:srgbClr val="C6B19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81" b="98734" l="268" r="99195">
                        <a14:foregroundMark x1="35570" y1="2351" x2="61879" y2="8861"/>
                        <a14:foregroundMark x1="19866" y1="17179" x2="537" y2="46474"/>
                        <a14:foregroundMark x1="19866" y1="80832" x2="57584" y2="98011"/>
                        <a14:foregroundMark x1="58658" y1="97649" x2="94497" y2="40506"/>
                        <a14:foregroundMark x1="75302" y1="81555" x2="95436" y2="39602"/>
                        <a14:foregroundMark x1="1074" y1="47559" x2="20000" y2="81193"/>
                        <a14:backgroundMark x1="39060" y1="92043" x2="60940" y2="99277"/>
                        <a14:backgroundMark x1="17718" y1="79385" x2="24295" y2="84268"/>
                        <a14:backgroundMark x1="11601" y1="11746" x2="23666" y2="1270"/>
                        <a14:backgroundMark x1="72622" y1="5079" x2="19026" y2="0"/>
                      </a14:backgroundRemoval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9807" y="3533073"/>
            <a:ext cx="2630055" cy="1919319"/>
          </a:xfrm>
          <a:prstGeom prst="rect">
            <a:avLst/>
          </a:prstGeom>
          <a:effectLst/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59" r="98789">
                        <a14:backgroundMark x1="12500" y1="10800" x2="947" y2="40000"/>
                      </a14:backgroundRemoval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048" y="3984667"/>
            <a:ext cx="3217349" cy="152610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7" name="Rektangel 6"/>
          <p:cNvSpPr/>
          <p:nvPr/>
        </p:nvSpPr>
        <p:spPr>
          <a:xfrm rot="20756331">
            <a:off x="940383" y="4367342"/>
            <a:ext cx="662914" cy="250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7" name="Bilde 16" descr="smil_merke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sp>
        <p:nvSpPr>
          <p:cNvPr id="21" name="TekstSylinder 20"/>
          <p:cNvSpPr txBox="1"/>
          <p:nvPr/>
        </p:nvSpPr>
        <p:spPr>
          <a:xfrm>
            <a:off x="488048" y="7170435"/>
            <a:ext cx="6253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</a:t>
            </a:r>
            <a:r>
              <a:rPr lang="nb-NO" sz="1200" dirty="0" err="1" smtClean="0">
                <a:solidFill>
                  <a:srgbClr val="FFFFFF"/>
                </a:solidFill>
              </a:rPr>
              <a:t>Morguefile</a:t>
            </a:r>
            <a:r>
              <a:rPr lang="nb-NO" sz="1200" dirty="0" smtClean="0">
                <a:solidFill>
                  <a:srgbClr val="FFFFFF"/>
                </a:solidFill>
              </a:rPr>
              <a:t>..</a:t>
            </a:r>
            <a:r>
              <a:rPr lang="nb-NO" sz="1200" dirty="0" err="1" smtClean="0">
                <a:solidFill>
                  <a:srgbClr val="FFFFFF"/>
                </a:solidFill>
              </a:rPr>
              <a:t>com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20" name="Tittel 1"/>
          <p:cNvSpPr txBox="1">
            <a:spLocks/>
          </p:cNvSpPr>
          <p:nvPr/>
        </p:nvSpPr>
        <p:spPr>
          <a:xfrm>
            <a:off x="488048" y="623562"/>
            <a:ext cx="10700883" cy="1665224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6F2761"/>
                </a:solidFill>
              </a:rPr>
              <a:t>Hvordan kan jeg få i meg fem om dagen?</a:t>
            </a:r>
            <a:endParaRPr lang="nb-NO" sz="4500" dirty="0">
              <a:solidFill>
                <a:srgbClr val="6F27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93819" y="1376177"/>
            <a:ext cx="8966893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 smtClean="0">
                <a:solidFill>
                  <a:srgbClr val="831774"/>
                </a:solidFill>
              </a:rPr>
              <a:t>Hvor kan jeg finne billige grønnsaker fra mitt hjemland?</a:t>
            </a:r>
            <a:endParaRPr lang="nb-NO" dirty="0">
              <a:solidFill>
                <a:srgbClr val="831774"/>
              </a:solidFill>
            </a:endParaRPr>
          </a:p>
        </p:txBody>
      </p:sp>
      <p:sp>
        <p:nvSpPr>
          <p:cNvPr id="21" name="TekstSylinder 20"/>
          <p:cNvSpPr txBox="1"/>
          <p:nvPr/>
        </p:nvSpPr>
        <p:spPr>
          <a:xfrm>
            <a:off x="488048" y="7170435"/>
            <a:ext cx="6253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E</a:t>
            </a:r>
            <a:r>
              <a:rPr lang="nb-NO" sz="1200" dirty="0" smtClean="0">
                <a:solidFill>
                  <a:srgbClr val="FFFFFF"/>
                </a:solidFill>
              </a:rPr>
              <a:t>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731" y="2862125"/>
            <a:ext cx="8754981" cy="3923685"/>
          </a:xfrm>
          <a:prstGeom prst="rect">
            <a:avLst/>
          </a:prstGeom>
        </p:spPr>
      </p:pic>
      <p:sp>
        <p:nvSpPr>
          <p:cNvPr id="4" name="Likebent trekant 3"/>
          <p:cNvSpPr/>
          <p:nvPr/>
        </p:nvSpPr>
        <p:spPr>
          <a:xfrm rot="4992631">
            <a:off x="3460249" y="60348"/>
            <a:ext cx="1765658" cy="631881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 rot="20842000">
            <a:off x="698967" y="3293675"/>
            <a:ext cx="653718" cy="123254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Rektangel 19"/>
          <p:cNvSpPr/>
          <p:nvPr/>
        </p:nvSpPr>
        <p:spPr>
          <a:xfrm rot="21278068">
            <a:off x="856313" y="2879129"/>
            <a:ext cx="392449" cy="6138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1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185" y="2613547"/>
            <a:ext cx="1862052" cy="3957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27" y="2809079"/>
            <a:ext cx="2097515" cy="383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70065" y="1013113"/>
            <a:ext cx="7452050" cy="1600434"/>
          </a:xfrm>
          <a:prstGeom prst="cloudCallout">
            <a:avLst>
              <a:gd name="adj1" fmla="val -37260"/>
              <a:gd name="adj2" fmla="val 75385"/>
            </a:avLst>
          </a:prstGeom>
          <a:solidFill>
            <a:srgbClr val="6F2761"/>
          </a:solidFill>
          <a:ln>
            <a:solidFill>
              <a:srgbClr val="6F2761"/>
            </a:solidFill>
          </a:ln>
        </p:spPr>
        <p:txBody>
          <a:bodyPr>
            <a:noAutofit/>
          </a:bodyPr>
          <a:lstStyle/>
          <a:p>
            <a:pPr algn="l"/>
            <a:r>
              <a:rPr lang="nb-NO" sz="3500" dirty="0" smtClean="0">
                <a:solidFill>
                  <a:srgbClr val="6F2761"/>
                </a:solidFill>
              </a:rPr>
              <a:t>bo</a:t>
            </a:r>
            <a:endParaRPr lang="nb-NO" sz="3500" dirty="0">
              <a:solidFill>
                <a:srgbClr val="6F2761"/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52" y="4526252"/>
            <a:ext cx="5242718" cy="2376163"/>
          </a:xfrm>
          <a:prstGeom prst="rect">
            <a:avLst/>
          </a:prstGeom>
        </p:spPr>
      </p:pic>
      <p:sp>
        <p:nvSpPr>
          <p:cNvPr id="11" name="Alternativ prosess 10"/>
          <p:cNvSpPr/>
          <p:nvPr/>
        </p:nvSpPr>
        <p:spPr>
          <a:xfrm>
            <a:off x="4990724" y="3465586"/>
            <a:ext cx="3914775" cy="972351"/>
          </a:xfrm>
          <a:prstGeom prst="flowChartAlternateProcess">
            <a:avLst/>
          </a:prstGeom>
          <a:solidFill>
            <a:srgbClr val="6F2761"/>
          </a:solidFill>
          <a:ln>
            <a:solidFill>
              <a:srgbClr val="6F2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 smtClean="0">
                <a:solidFill>
                  <a:srgbClr val="FFFFFF"/>
                </a:solidFill>
              </a:rPr>
              <a:t>Snakk sammen </a:t>
            </a:r>
          </a:p>
        </p:txBody>
      </p:sp>
      <p:sp>
        <p:nvSpPr>
          <p:cNvPr id="3" name="Rektangel 2"/>
          <p:cNvSpPr/>
          <p:nvPr/>
        </p:nvSpPr>
        <p:spPr>
          <a:xfrm>
            <a:off x="3555721" y="1219243"/>
            <a:ext cx="626639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2873">
              <a:spcBef>
                <a:spcPct val="0"/>
              </a:spcBef>
            </a:pPr>
            <a:r>
              <a:rPr lang="nb-NO" sz="3500" dirty="0">
                <a:solidFill>
                  <a:srgbClr val="FFFFFF"/>
                </a:solidFill>
              </a:rPr>
              <a:t>Hvorfor skal </a:t>
            </a:r>
            <a:r>
              <a:rPr lang="nb-NO" sz="3500" dirty="0" smtClean="0">
                <a:solidFill>
                  <a:srgbClr val="FFFFFF"/>
                </a:solidFill>
              </a:rPr>
              <a:t>vi </a:t>
            </a:r>
            <a:r>
              <a:rPr lang="nb-NO" sz="3500" dirty="0">
                <a:solidFill>
                  <a:srgbClr val="FFFFFF"/>
                </a:solidFill>
              </a:rPr>
              <a:t>spise </a:t>
            </a:r>
            <a:r>
              <a:rPr lang="nb-NO" sz="3500" dirty="0" smtClean="0">
                <a:solidFill>
                  <a:srgbClr val="FFFFFF"/>
                </a:solidFill>
              </a:rPr>
              <a:t>fem </a:t>
            </a:r>
            <a:r>
              <a:rPr lang="nb-NO" sz="3500" dirty="0">
                <a:solidFill>
                  <a:srgbClr val="FFFFFF"/>
                </a:solidFill>
              </a:rPr>
              <a:t>om dagen? 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058" y="4473893"/>
            <a:ext cx="1384884" cy="248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Bilde 17" descr="ungdom_snakkend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942" y="3951761"/>
            <a:ext cx="1415312" cy="305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11" y="2569986"/>
            <a:ext cx="1399533" cy="394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546" y="2569986"/>
            <a:ext cx="1399533" cy="394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03488" y="897127"/>
            <a:ext cx="9783512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 smtClean="0">
                <a:solidFill>
                  <a:srgbClr val="831774"/>
                </a:solidFill>
              </a:rPr>
              <a:t>Hvorfor skal jeg spise fem om dagen?</a:t>
            </a:r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 rot="1066311">
            <a:off x="6837126" y="3093010"/>
            <a:ext cx="353474" cy="1108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Rektangel 14"/>
          <p:cNvSpPr/>
          <p:nvPr/>
        </p:nvSpPr>
        <p:spPr>
          <a:xfrm rot="19658592">
            <a:off x="6287962" y="3101456"/>
            <a:ext cx="250531" cy="93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334598" y="2089932"/>
            <a:ext cx="28915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nb-NO" sz="3000" dirty="0">
                <a:solidFill>
                  <a:srgbClr val="831774"/>
                </a:solidFill>
              </a:rPr>
              <a:t>Bra for </a:t>
            </a:r>
            <a:r>
              <a:rPr lang="nb-NO" sz="3000" dirty="0" smtClean="0">
                <a:solidFill>
                  <a:srgbClr val="831774"/>
                </a:solidFill>
              </a:rPr>
              <a:t>magen</a:t>
            </a:r>
            <a:endParaRPr lang="nb-NO" sz="3000" dirty="0">
              <a:solidFill>
                <a:srgbClr val="831774"/>
              </a:solidFill>
            </a:endParaRPr>
          </a:p>
        </p:txBody>
      </p:sp>
      <p:sp>
        <p:nvSpPr>
          <p:cNvPr id="17" name="Rektangel 16"/>
          <p:cNvSpPr/>
          <p:nvPr/>
        </p:nvSpPr>
        <p:spPr>
          <a:xfrm>
            <a:off x="3311438" y="2142064"/>
            <a:ext cx="28886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nb-NO" sz="3000" dirty="0">
                <a:solidFill>
                  <a:srgbClr val="831774"/>
                </a:solidFill>
              </a:rPr>
              <a:t>Bra for hjertet</a:t>
            </a:r>
          </a:p>
        </p:txBody>
      </p:sp>
      <p:sp>
        <p:nvSpPr>
          <p:cNvPr id="19" name="Rektangel 18"/>
          <p:cNvSpPr/>
          <p:nvPr/>
        </p:nvSpPr>
        <p:spPr>
          <a:xfrm>
            <a:off x="6230273" y="2100295"/>
            <a:ext cx="326499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nb-NO" sz="3000" dirty="0" smtClean="0">
                <a:solidFill>
                  <a:srgbClr val="831774"/>
                </a:solidFill>
              </a:rPr>
              <a:t>Holder meg frisk</a:t>
            </a:r>
            <a:endParaRPr lang="nb-NO" sz="3000" dirty="0">
              <a:solidFill>
                <a:srgbClr val="831774"/>
              </a:solidFill>
            </a:endParaRPr>
          </a:p>
        </p:txBody>
      </p:sp>
      <p:pic>
        <p:nvPicPr>
          <p:cNvPr id="20" name="Bilde 19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961" y="2696062"/>
            <a:ext cx="1399533" cy="394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CDFC5"/>
              </a:clrFrom>
              <a:clrTo>
                <a:srgbClr val="FCDFC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" t="2173" r="5251" b="10512"/>
          <a:stretch/>
        </p:blipFill>
        <p:spPr bwMode="auto">
          <a:xfrm>
            <a:off x="4433183" y="3100315"/>
            <a:ext cx="1173728" cy="81969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056" b="96801" l="14760" r="88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0" t="35101" r="2633" b="2880"/>
          <a:stretch/>
        </p:blipFill>
        <p:spPr bwMode="auto">
          <a:xfrm>
            <a:off x="1283953" y="3802754"/>
            <a:ext cx="1195895" cy="71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704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67189" y="806378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831774"/>
                </a:solidFill>
              </a:rPr>
              <a:t>Oppgave</a:t>
            </a:r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67189" y="2129008"/>
            <a:ext cx="7614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nb-NO" sz="3000" dirty="0" smtClean="0">
                <a:solidFill>
                  <a:srgbClr val="6F2761"/>
                </a:solidFill>
              </a:rPr>
              <a:t>Tenk på dine måltider. Hvordan kan du spise fem om dagen?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Frukt, bær og grønnsaker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612" y="1526698"/>
            <a:ext cx="2848727" cy="53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Tabell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64645"/>
              </p:ext>
            </p:extLst>
          </p:nvPr>
        </p:nvGraphicFramePr>
        <p:xfrm>
          <a:off x="1037230" y="3343702"/>
          <a:ext cx="5554639" cy="34937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402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144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5244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5 om dagen: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5315">
                <a:tc>
                  <a:txBody>
                    <a:bodyPr/>
                    <a:lstStyle/>
                    <a:p>
                      <a:r>
                        <a:rPr lang="nb-NO" dirty="0" smtClean="0"/>
                        <a:t>Frokost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5315">
                <a:tc>
                  <a:txBody>
                    <a:bodyPr/>
                    <a:lstStyle/>
                    <a:p>
                      <a:r>
                        <a:rPr lang="nb-NO" dirty="0" smtClean="0"/>
                        <a:t>Lunsj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                                       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5315">
                <a:tc>
                  <a:txBody>
                    <a:bodyPr/>
                    <a:lstStyle/>
                    <a:p>
                      <a:r>
                        <a:rPr lang="nb-NO" dirty="0" smtClean="0"/>
                        <a:t>Middag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5315">
                <a:tc>
                  <a:txBody>
                    <a:bodyPr/>
                    <a:lstStyle/>
                    <a:p>
                      <a:r>
                        <a:rPr lang="nb-NO" dirty="0" smtClean="0"/>
                        <a:t>Kvelds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dirty="0" smtClean="0"/>
                        <a:t>                                                     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45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3236043" y="3319975"/>
            <a:ext cx="3910345" cy="3713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3573194" y="3658205"/>
            <a:ext cx="3284835" cy="30374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53644" y="1530805"/>
            <a:ext cx="106886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600" b="1" dirty="0" smtClean="0">
                <a:solidFill>
                  <a:srgbClr val="FFFFFF"/>
                </a:solidFill>
              </a:rPr>
              <a:t>Råd 3: Spis og drikk lite sukker</a:t>
            </a:r>
            <a:endParaRPr lang="nb-NO" sz="6600" b="1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927" l="2611" r="97144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703898" y="3975934"/>
            <a:ext cx="3429765" cy="268645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ktangel 1"/>
          <p:cNvSpPr/>
          <p:nvPr/>
        </p:nvSpPr>
        <p:spPr>
          <a:xfrm>
            <a:off x="5206861" y="6064241"/>
            <a:ext cx="332509" cy="2493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2008" y="3658205"/>
            <a:ext cx="1096021" cy="3037409"/>
          </a:xfrm>
          <a:prstGeom prst="rect">
            <a:avLst/>
          </a:prstGeom>
        </p:spPr>
      </p:pic>
      <p:sp>
        <p:nvSpPr>
          <p:cNvPr id="10" name="TekstSylinder 9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3644900"/>
            <a:ext cx="3603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9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9" name="Tittel 1"/>
          <p:cNvSpPr txBox="1">
            <a:spLocks/>
          </p:cNvSpPr>
          <p:nvPr/>
        </p:nvSpPr>
        <p:spPr>
          <a:xfrm>
            <a:off x="542427" y="1202540"/>
            <a:ext cx="9271694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158E9B"/>
                </a:solidFill>
              </a:rPr>
              <a:t>Hva slags mat med sukker spiser du?</a:t>
            </a:r>
          </a:p>
          <a:p>
            <a:pPr algn="l"/>
            <a:r>
              <a:rPr lang="nb-NO" sz="4500" b="1" dirty="0" smtClean="0">
                <a:solidFill>
                  <a:srgbClr val="158E9B"/>
                </a:solidFill>
              </a:rPr>
              <a:t>Hva drikker du med sukker?</a:t>
            </a:r>
            <a:endParaRPr lang="nb-NO" sz="4500" dirty="0">
              <a:solidFill>
                <a:srgbClr val="158E9B"/>
              </a:solidFill>
            </a:endParaRPr>
          </a:p>
        </p:txBody>
      </p:sp>
      <p:pic>
        <p:nvPicPr>
          <p:cNvPr id="26" name="Bilde 2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13" b="96613" l="1499" r="98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81978">
            <a:off x="4187714" y="4012396"/>
            <a:ext cx="2133142" cy="1525523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69" b="100000" l="2098" r="97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778752" y="3330572"/>
            <a:ext cx="3700440" cy="1306038"/>
          </a:xfrm>
          <a:prstGeom prst="rect">
            <a:avLst/>
          </a:prstGeom>
        </p:spPr>
      </p:pic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07" b="99134" l="5676" r="956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2511" y="2720817"/>
            <a:ext cx="1417070" cy="3039125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292053" y="7146972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093" b="95872" l="9954" r="95525">
                        <a14:foregroundMark x1="59568" y1="75694" x2="65406" y2="761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970" t="2488" r="18768"/>
          <a:stretch/>
        </p:blipFill>
        <p:spPr>
          <a:xfrm>
            <a:off x="613592" y="2853296"/>
            <a:ext cx="3197061" cy="300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8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7050118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9" name="Tittel 1"/>
          <p:cNvSpPr txBox="1">
            <a:spLocks/>
          </p:cNvSpPr>
          <p:nvPr/>
        </p:nvSpPr>
        <p:spPr>
          <a:xfrm>
            <a:off x="436728" y="918640"/>
            <a:ext cx="9894627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158E9B"/>
                </a:solidFill>
              </a:rPr>
              <a:t>Hvor mye sukker har ulike matvarer?</a:t>
            </a:r>
            <a:endParaRPr lang="nb-NO" dirty="0">
              <a:solidFill>
                <a:srgbClr val="158E9B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740274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 rot="18617368">
            <a:off x="7488364" y="3250482"/>
            <a:ext cx="1216390" cy="778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ekstSylinder 1"/>
          <p:cNvSpPr txBox="1"/>
          <p:nvPr/>
        </p:nvSpPr>
        <p:spPr>
          <a:xfrm>
            <a:off x="6305266" y="2206736"/>
            <a:ext cx="2920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158E9B"/>
                </a:solidFill>
              </a:rPr>
              <a:t>Innhold: 2 gram sukker</a:t>
            </a:r>
            <a:endParaRPr lang="en-GB" dirty="0">
              <a:solidFill>
                <a:srgbClr val="158E9B"/>
              </a:solidFill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350172" y="2000897"/>
            <a:ext cx="4217159" cy="880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dirty="0" smtClean="0">
                <a:solidFill>
                  <a:srgbClr val="158E9B"/>
                </a:solidFill>
              </a:rPr>
              <a:t>Innhold: 46 gram sukker</a:t>
            </a:r>
            <a:endParaRPr lang="en-GB" dirty="0">
              <a:solidFill>
                <a:srgbClr val="158E9B"/>
              </a:solidFill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2" t="7093" r="4144" b="13668"/>
          <a:stretch/>
        </p:blipFill>
        <p:spPr>
          <a:xfrm>
            <a:off x="1350172" y="2562866"/>
            <a:ext cx="7762460" cy="4436728"/>
          </a:xfrm>
          <a:prstGeom prst="rect">
            <a:avLst/>
          </a:prstGeom>
        </p:spPr>
      </p:pic>
      <p:pic>
        <p:nvPicPr>
          <p:cNvPr id="21" name="Bilde 20" descr="smil_merk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509" y="6180052"/>
            <a:ext cx="997697" cy="99769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097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23" name="TekstSylinder 22"/>
          <p:cNvSpPr txBox="1"/>
          <p:nvPr/>
        </p:nvSpPr>
        <p:spPr>
          <a:xfrm>
            <a:off x="6307403" y="2341114"/>
            <a:ext cx="2825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158E9B"/>
                </a:solidFill>
              </a:rPr>
              <a:t>Innhold: 2 gram sukker</a:t>
            </a:r>
            <a:endParaRPr lang="en-GB" dirty="0">
              <a:solidFill>
                <a:srgbClr val="158E9B"/>
              </a:solidFill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044053" y="2227064"/>
            <a:ext cx="2934269" cy="585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dirty="0" smtClean="0">
                <a:solidFill>
                  <a:srgbClr val="158E9B"/>
                </a:solidFill>
              </a:rPr>
              <a:t>Innhold: 46 </a:t>
            </a:r>
            <a:r>
              <a:rPr lang="nb-NO" dirty="0">
                <a:solidFill>
                  <a:srgbClr val="158E9B"/>
                </a:solidFill>
              </a:rPr>
              <a:t>gram </a:t>
            </a:r>
            <a:r>
              <a:rPr lang="nb-NO" dirty="0" smtClean="0">
                <a:solidFill>
                  <a:srgbClr val="158E9B"/>
                </a:solidFill>
              </a:rPr>
              <a:t>sukker</a:t>
            </a:r>
            <a:endParaRPr lang="en-GB" dirty="0">
              <a:solidFill>
                <a:srgbClr val="158E9B"/>
              </a:solidFill>
            </a:endParaRP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1" t="12351" r="133" b="6023"/>
          <a:stretch/>
        </p:blipFill>
        <p:spPr>
          <a:xfrm>
            <a:off x="1428518" y="2741223"/>
            <a:ext cx="7475472" cy="4170715"/>
          </a:xfrm>
          <a:prstGeom prst="rect">
            <a:avLst/>
          </a:prstGeom>
        </p:spPr>
      </p:pic>
      <p:sp>
        <p:nvSpPr>
          <p:cNvPr id="11" name="Tittel 1"/>
          <p:cNvSpPr txBox="1">
            <a:spLocks/>
          </p:cNvSpPr>
          <p:nvPr/>
        </p:nvSpPr>
        <p:spPr>
          <a:xfrm>
            <a:off x="436728" y="918640"/>
            <a:ext cx="9894627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158E9B"/>
                </a:solidFill>
              </a:rPr>
              <a:t>Hvor mye sukker </a:t>
            </a:r>
            <a:r>
              <a:rPr lang="nb-NO" b="1" dirty="0">
                <a:solidFill>
                  <a:srgbClr val="158E9B"/>
                </a:solidFill>
              </a:rPr>
              <a:t>har ulike matvarer</a:t>
            </a:r>
            <a:r>
              <a:rPr lang="nb-NO" b="1" dirty="0" smtClean="0">
                <a:solidFill>
                  <a:srgbClr val="158E9B"/>
                </a:solidFill>
              </a:rPr>
              <a:t>?</a:t>
            </a:r>
            <a:endParaRPr lang="nb-NO" dirty="0">
              <a:solidFill>
                <a:srgbClr val="158E9B"/>
              </a:solidFill>
            </a:endParaRPr>
          </a:p>
        </p:txBody>
      </p:sp>
      <p:pic>
        <p:nvPicPr>
          <p:cNvPr id="13" name="Bilde 12" descr="smil_merk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490" y="6101312"/>
            <a:ext cx="931929" cy="93192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8116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9" name="TekstSylinder 28"/>
          <p:cNvSpPr txBox="1"/>
          <p:nvPr/>
        </p:nvSpPr>
        <p:spPr>
          <a:xfrm>
            <a:off x="1210483" y="1794995"/>
            <a:ext cx="2769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158E9B"/>
                </a:solidFill>
              </a:rPr>
              <a:t>Innhold: 48 gram sukker</a:t>
            </a:r>
            <a:endParaRPr lang="en-GB" dirty="0">
              <a:solidFill>
                <a:srgbClr val="158E9B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749862" y="1794995"/>
            <a:ext cx="2599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158E9B"/>
                </a:solidFill>
              </a:rPr>
              <a:t>Innhold: 4 gram sukker</a:t>
            </a:r>
            <a:endParaRPr lang="en-GB" dirty="0">
              <a:solidFill>
                <a:srgbClr val="158E9B"/>
              </a:solidFill>
            </a:endParaRPr>
          </a:p>
        </p:txBody>
      </p:sp>
      <p:sp>
        <p:nvSpPr>
          <p:cNvPr id="12" name="TekstSylinder 11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7356" y="2195105"/>
            <a:ext cx="7877844" cy="4823360"/>
          </a:xfrm>
          <a:prstGeom prst="rect">
            <a:avLst/>
          </a:prstGeom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398190" y="672420"/>
            <a:ext cx="10017458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158E9B"/>
                </a:solidFill>
              </a:rPr>
              <a:t>Hvor mye sukker kan </a:t>
            </a:r>
            <a:r>
              <a:rPr lang="nb-NO" b="1" dirty="0">
                <a:solidFill>
                  <a:srgbClr val="158E9B"/>
                </a:solidFill>
              </a:rPr>
              <a:t>har ulike </a:t>
            </a:r>
            <a:r>
              <a:rPr lang="nb-NO" b="1" dirty="0" smtClean="0">
                <a:solidFill>
                  <a:srgbClr val="158E9B"/>
                </a:solidFill>
              </a:rPr>
              <a:t>matvarer</a:t>
            </a:r>
            <a:r>
              <a:rPr lang="nb-NO" b="1" dirty="0">
                <a:solidFill>
                  <a:srgbClr val="158E9B"/>
                </a:solidFill>
              </a:rPr>
              <a:t>?</a:t>
            </a:r>
            <a:endParaRPr lang="nb-NO" dirty="0">
              <a:solidFill>
                <a:srgbClr val="158E9B"/>
              </a:solidFill>
            </a:endParaRPr>
          </a:p>
        </p:txBody>
      </p:sp>
      <p:pic>
        <p:nvPicPr>
          <p:cNvPr id="11" name="Bilde 10" descr="smil_merk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25" y="6166283"/>
            <a:ext cx="931929" cy="931929"/>
          </a:xfrm>
          <a:prstGeom prst="ellipse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330" y="6556331"/>
            <a:ext cx="311698" cy="303426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6142" y="6556331"/>
            <a:ext cx="311698" cy="30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66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-496388" y="1129854"/>
            <a:ext cx="111850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6600" b="1" dirty="0" smtClean="0"/>
              <a:t>Råd 1: Spis variert</a:t>
            </a:r>
            <a:endParaRPr lang="nb-NO" sz="6600" b="1" dirty="0"/>
          </a:p>
        </p:txBody>
      </p:sp>
      <p:sp>
        <p:nvSpPr>
          <p:cNvPr id="6" name="TekstSylinder 5"/>
          <p:cNvSpPr txBox="1"/>
          <p:nvPr/>
        </p:nvSpPr>
        <p:spPr>
          <a:xfrm>
            <a:off x="0" y="7197594"/>
            <a:ext cx="403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/>
              <a:t>Foto: </a:t>
            </a:r>
            <a:r>
              <a:rPr lang="nb-NO" sz="1200" dirty="0"/>
              <a:t>Aina Hole/ </a:t>
            </a:r>
            <a:r>
              <a:rPr lang="nb-NO" sz="1200" dirty="0" smtClean="0"/>
              <a:t>Helsedirektoratet</a:t>
            </a:r>
            <a:endParaRPr lang="en-GB" sz="1200" dirty="0"/>
          </a:p>
        </p:txBody>
      </p:sp>
      <p:pic>
        <p:nvPicPr>
          <p:cNvPr id="1026" name="Picture 2" descr="F:\Avdeling Aker\Felleskatalog Aker\Migrasjonshelse\Prosjekt_forskning_kompetanse\Helsemoduler\Kosthold\Materiell 08.12.15\Mat og helse Råd; 1 spis variert final introsl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636"/>
            <a:ext cx="10687050" cy="756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72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Sylinder 16"/>
          <p:cNvSpPr txBox="1"/>
          <p:nvPr/>
        </p:nvSpPr>
        <p:spPr>
          <a:xfrm>
            <a:off x="440018" y="7084678"/>
            <a:ext cx="1906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8" name="TekstSylinder 1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9" name="Tittel 1"/>
          <p:cNvSpPr txBox="1">
            <a:spLocks/>
          </p:cNvSpPr>
          <p:nvPr/>
        </p:nvSpPr>
        <p:spPr>
          <a:xfrm>
            <a:off x="542427" y="864626"/>
            <a:ext cx="9271694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158E9B"/>
                </a:solidFill>
              </a:rPr>
              <a:t>Tips! Spis lite av disse varene</a:t>
            </a:r>
            <a:endParaRPr lang="nb-NO" sz="4500" dirty="0">
              <a:solidFill>
                <a:srgbClr val="158E9B"/>
              </a:solidFill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0153"/>
          <a:stretch/>
        </p:blipFill>
        <p:spPr>
          <a:xfrm>
            <a:off x="727466" y="2451600"/>
            <a:ext cx="9262442" cy="4131618"/>
          </a:xfrm>
          <a:prstGeom prst="rect">
            <a:avLst/>
          </a:prstGeom>
          <a:ln w="28575">
            <a:solidFill>
              <a:srgbClr val="138DA5"/>
            </a:solidFill>
          </a:ln>
        </p:spPr>
      </p:pic>
    </p:spTree>
    <p:extLst>
      <p:ext uri="{BB962C8B-B14F-4D97-AF65-F5344CB8AC3E}">
        <p14:creationId xmlns:p14="http://schemas.microsoft.com/office/powerpoint/2010/main" val="145088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754762" y="808228"/>
            <a:ext cx="9271694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158E9B"/>
                </a:solidFill>
              </a:rPr>
              <a:t>Tips! Drikk lite av disse varene</a:t>
            </a:r>
            <a:endParaRPr lang="nb-NO" dirty="0">
              <a:solidFill>
                <a:srgbClr val="158E9B"/>
              </a:solidFill>
            </a:endParaRP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7698" b="10654"/>
          <a:stretch/>
        </p:blipFill>
        <p:spPr>
          <a:xfrm>
            <a:off x="752966" y="2593075"/>
            <a:ext cx="9107834" cy="3698543"/>
          </a:xfrm>
          <a:prstGeom prst="rect">
            <a:avLst/>
          </a:prstGeom>
          <a:ln w="28575">
            <a:solidFill>
              <a:srgbClr val="138DA5"/>
            </a:solidFill>
          </a:ln>
        </p:spPr>
      </p:pic>
      <p:sp>
        <p:nvSpPr>
          <p:cNvPr id="6" name="Rektangel 5"/>
          <p:cNvSpPr/>
          <p:nvPr/>
        </p:nvSpPr>
        <p:spPr>
          <a:xfrm>
            <a:off x="662829" y="2157812"/>
            <a:ext cx="9455559" cy="4916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dirty="0" smtClean="0">
                <a:solidFill>
                  <a:srgbClr val="158E9B"/>
                </a:solidFill>
              </a:rPr>
              <a:t>Saft med sukker		Brus, iste og koffeindrikk med sukker	</a:t>
            </a:r>
            <a:r>
              <a:rPr lang="nb-NO" dirty="0">
                <a:solidFill>
                  <a:srgbClr val="158E9B"/>
                </a:solidFill>
              </a:rPr>
              <a:t> </a:t>
            </a:r>
            <a:r>
              <a:rPr lang="nb-NO" dirty="0" smtClean="0">
                <a:solidFill>
                  <a:srgbClr val="158E9B"/>
                </a:solidFill>
              </a:rPr>
              <a:t>  Juice med tilsatt sukker</a:t>
            </a:r>
          </a:p>
        </p:txBody>
      </p:sp>
    </p:spTree>
    <p:extLst>
      <p:ext uri="{BB962C8B-B14F-4D97-AF65-F5344CB8AC3E}">
        <p14:creationId xmlns:p14="http://schemas.microsoft.com/office/powerpoint/2010/main" val="47551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4" name="Tittel 1"/>
          <p:cNvSpPr txBox="1">
            <a:spLocks/>
          </p:cNvSpPr>
          <p:nvPr/>
        </p:nvSpPr>
        <p:spPr>
          <a:xfrm>
            <a:off x="634751" y="825243"/>
            <a:ext cx="9271694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158E9B"/>
                </a:solidFill>
              </a:rPr>
              <a:t>Tips! Noen varer har mye sukker</a:t>
            </a:r>
            <a:endParaRPr lang="nb-NO" sz="4500" dirty="0">
              <a:solidFill>
                <a:srgbClr val="158E9B"/>
              </a:solidFill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031"/>
          <a:stretch/>
        </p:blipFill>
        <p:spPr>
          <a:xfrm>
            <a:off x="2210284" y="3064572"/>
            <a:ext cx="5249261" cy="3889566"/>
          </a:xfrm>
          <a:prstGeom prst="rect">
            <a:avLst/>
          </a:prstGeom>
          <a:ln w="28575">
            <a:solidFill>
              <a:srgbClr val="138DA5"/>
            </a:solidFill>
          </a:ln>
        </p:spPr>
      </p:pic>
      <p:sp>
        <p:nvSpPr>
          <p:cNvPr id="7" name="TekstSylinder 6"/>
          <p:cNvSpPr txBox="1"/>
          <p:nvPr/>
        </p:nvSpPr>
        <p:spPr>
          <a:xfrm>
            <a:off x="1569493" y="1980669"/>
            <a:ext cx="704224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158E9B"/>
                </a:solidFill>
              </a:rPr>
              <a:t>1 brødskive </a:t>
            </a:r>
            <a:r>
              <a:rPr lang="nb-NO" dirty="0">
                <a:solidFill>
                  <a:srgbClr val="158E9B"/>
                </a:solidFill>
              </a:rPr>
              <a:t>med </a:t>
            </a:r>
            <a:r>
              <a:rPr lang="nb-NO" dirty="0" smtClean="0">
                <a:solidFill>
                  <a:srgbClr val="158E9B"/>
                </a:solidFill>
              </a:rPr>
              <a:t>		</a:t>
            </a:r>
          </a:p>
          <a:p>
            <a:r>
              <a:rPr lang="nb-NO" dirty="0" smtClean="0">
                <a:solidFill>
                  <a:srgbClr val="158E9B"/>
                </a:solidFill>
              </a:rPr>
              <a:t>sjokoladepålegg:       </a:t>
            </a:r>
            <a:r>
              <a:rPr lang="nb-NO" dirty="0">
                <a:solidFill>
                  <a:srgbClr val="158E9B"/>
                </a:solidFill>
              </a:rPr>
              <a:t>	Et glass saft: 			1 flaske brus:</a:t>
            </a:r>
          </a:p>
          <a:p>
            <a:r>
              <a:rPr lang="nb-NO" dirty="0">
                <a:solidFill>
                  <a:srgbClr val="158E9B"/>
                </a:solidFill>
              </a:rPr>
              <a:t>10 gram sukker  </a:t>
            </a:r>
            <a:r>
              <a:rPr lang="nb-NO" dirty="0" smtClean="0">
                <a:solidFill>
                  <a:srgbClr val="158E9B"/>
                </a:solidFill>
              </a:rPr>
              <a:t>		26 </a:t>
            </a:r>
            <a:r>
              <a:rPr lang="nb-NO" dirty="0">
                <a:solidFill>
                  <a:srgbClr val="158E9B"/>
                </a:solidFill>
              </a:rPr>
              <a:t>gram sukker	</a:t>
            </a:r>
            <a:r>
              <a:rPr lang="nb-NO" dirty="0" smtClean="0">
                <a:solidFill>
                  <a:srgbClr val="158E9B"/>
                </a:solidFill>
              </a:rPr>
              <a:t>	54 </a:t>
            </a:r>
            <a:r>
              <a:rPr lang="nb-NO" dirty="0">
                <a:solidFill>
                  <a:srgbClr val="158E9B"/>
                </a:solidFill>
              </a:rPr>
              <a:t>gram </a:t>
            </a:r>
            <a:r>
              <a:rPr lang="nb-NO" dirty="0" smtClean="0">
                <a:solidFill>
                  <a:srgbClr val="158E9B"/>
                </a:solidFill>
              </a:rPr>
              <a:t>sukker</a:t>
            </a:r>
            <a:endParaRPr lang="en-GB" dirty="0">
              <a:solidFill>
                <a:srgbClr val="158E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8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Morguefile.com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610327" y="1056666"/>
            <a:ext cx="9505951" cy="132174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0000" lnSpcReduction="2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158E9B"/>
                </a:solidFill>
              </a:rPr>
              <a:t>Hvor mye sukker har jeg i teen og kaffen min?</a:t>
            </a:r>
            <a:endParaRPr lang="nb-NO" dirty="0">
              <a:solidFill>
                <a:srgbClr val="158E9B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989684" y="3657599"/>
            <a:ext cx="5086438" cy="2152869"/>
          </a:xfrm>
          <a:prstGeom prst="rect">
            <a:avLst/>
          </a:prstGeom>
          <a:solidFill>
            <a:srgbClr val="158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2" descr="http://iform.nu/files/bonnier-ifo/imagecache/430x250/sukker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5695" y="3787226"/>
            <a:ext cx="2750034" cy="189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gometaldetecting.com/images/electrolysis_3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48667" y1="52153" x2="48667" y2="68421"/>
                        <a14:backgroundMark x1="53667" y1="73684" x2="71000" y2="808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497" y="3821192"/>
            <a:ext cx="2365543" cy="164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773" b="98858" l="2718" r="973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45554">
            <a:off x="6227466" y="2885833"/>
            <a:ext cx="2132556" cy="1822222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backgroundMark x1="96746" y1="69444" x2="99112" y2="4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595458" y="3794663"/>
            <a:ext cx="2057522" cy="219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D0C81939-36FD-41C3-BE2D-513785497FFD" descr="A17586F6-8D03-499B-9028-615A102C5EF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r="75539"/>
          <a:stretch/>
        </p:blipFill>
        <p:spPr bwMode="auto">
          <a:xfrm>
            <a:off x="695614" y="1929531"/>
            <a:ext cx="1534852" cy="462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tel 1"/>
          <p:cNvSpPr txBox="1">
            <a:spLocks/>
          </p:cNvSpPr>
          <p:nvPr/>
        </p:nvSpPr>
        <p:spPr>
          <a:xfrm>
            <a:off x="2851199" y="1123233"/>
            <a:ext cx="6718271" cy="1518323"/>
          </a:xfrm>
          <a:prstGeom prst="cloudCallout">
            <a:avLst>
              <a:gd name="adj1" fmla="val -40825"/>
              <a:gd name="adj2" fmla="val 54675"/>
            </a:avLst>
          </a:prstGeom>
          <a:solidFill>
            <a:srgbClr val="158E9B"/>
          </a:solidFill>
        </p:spPr>
        <p:txBody>
          <a:bodyPr vert="horz" lIns="104287" tIns="52144" rIns="104287" bIns="52144" rtlCol="0" anchor="ctr">
            <a:normAutofit fontScale="70000" lnSpcReduction="2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dirty="0">
                <a:solidFill>
                  <a:srgbClr val="FFFFFF"/>
                </a:solidFill>
              </a:rPr>
              <a:t>Hvorfor skal </a:t>
            </a:r>
            <a:r>
              <a:rPr lang="nb-NO" dirty="0" smtClean="0">
                <a:solidFill>
                  <a:srgbClr val="FFFFFF"/>
                </a:solidFill>
              </a:rPr>
              <a:t>vi spise mat med lite </a:t>
            </a:r>
            <a:r>
              <a:rPr lang="nb-NO" dirty="0">
                <a:solidFill>
                  <a:srgbClr val="FFFFFF"/>
                </a:solidFill>
              </a:rPr>
              <a:t>sukker?</a:t>
            </a:r>
          </a:p>
        </p:txBody>
      </p:sp>
      <p:pic>
        <p:nvPicPr>
          <p:cNvPr id="30" name="Bild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52" y="4526252"/>
            <a:ext cx="5242718" cy="2376163"/>
          </a:xfrm>
          <a:prstGeom prst="rect">
            <a:avLst/>
          </a:prstGeom>
        </p:spPr>
      </p:pic>
      <p:sp>
        <p:nvSpPr>
          <p:cNvPr id="31" name="Alternativ prosess 30"/>
          <p:cNvSpPr/>
          <p:nvPr/>
        </p:nvSpPr>
        <p:spPr>
          <a:xfrm>
            <a:off x="4990724" y="3465586"/>
            <a:ext cx="3914775" cy="972351"/>
          </a:xfrm>
          <a:prstGeom prst="flowChartAlternateProcess">
            <a:avLst/>
          </a:prstGeom>
          <a:solidFill>
            <a:srgbClr val="158E9B"/>
          </a:solidFill>
          <a:ln>
            <a:solidFill>
              <a:srgbClr val="158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 smtClean="0">
                <a:solidFill>
                  <a:srgbClr val="FFFFFF"/>
                </a:solidFill>
              </a:rPr>
              <a:t>Snakk sammen </a:t>
            </a:r>
          </a:p>
        </p:txBody>
      </p:sp>
      <p:pic>
        <p:nvPicPr>
          <p:cNvPr id="7" name="CE0EA08D-649C-4A9B-936C-7F3282B4A13A" descr="D68C28D7-5737-4913-8491-45E975075EC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6" t="-555"/>
          <a:stretch/>
        </p:blipFill>
        <p:spPr bwMode="auto">
          <a:xfrm>
            <a:off x="1610410" y="2194559"/>
            <a:ext cx="1805110" cy="437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Sylinder 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869" y="5528603"/>
            <a:ext cx="1074013" cy="137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04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8" name="TekstSylinder 1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0" name="Tittel 1"/>
          <p:cNvSpPr txBox="1">
            <a:spLocks/>
          </p:cNvSpPr>
          <p:nvPr/>
        </p:nvSpPr>
        <p:spPr>
          <a:xfrm>
            <a:off x="670121" y="824910"/>
            <a:ext cx="9144000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158E9B"/>
                </a:solidFill>
              </a:rPr>
              <a:t>Hvorfor skal jeg spise lite sukker?</a:t>
            </a:r>
            <a:endParaRPr lang="nb-NO" dirty="0">
              <a:solidFill>
                <a:srgbClr val="158E9B"/>
              </a:solidFill>
            </a:endParaRPr>
          </a:p>
        </p:txBody>
      </p:sp>
      <p:sp>
        <p:nvSpPr>
          <p:cNvPr id="22" name="TekstSylinder 21"/>
          <p:cNvSpPr txBox="1"/>
          <p:nvPr/>
        </p:nvSpPr>
        <p:spPr>
          <a:xfrm>
            <a:off x="761130" y="1953729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600" dirty="0" smtClean="0">
                <a:solidFill>
                  <a:srgbClr val="158E9B"/>
                </a:solidFill>
              </a:rPr>
              <a:t>Mye sukker fra mat og drikke kan føre til sykdom, som diabetes</a:t>
            </a:r>
            <a:endParaRPr lang="en-GB" sz="2600" dirty="0">
              <a:solidFill>
                <a:srgbClr val="158E9B"/>
              </a:solidFill>
            </a:endParaRPr>
          </a:p>
        </p:txBody>
      </p:sp>
      <p:sp>
        <p:nvSpPr>
          <p:cNvPr id="25" name="Pil høyre 24"/>
          <p:cNvSpPr/>
          <p:nvPr/>
        </p:nvSpPr>
        <p:spPr>
          <a:xfrm>
            <a:off x="6938376" y="4426320"/>
            <a:ext cx="465864" cy="455548"/>
          </a:xfrm>
          <a:prstGeom prst="rightArrow">
            <a:avLst/>
          </a:prstGeom>
          <a:solidFill>
            <a:srgbClr val="158E9B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26" name="B656B654-B836-4512-BDE6-DD733D776BD9" descr="D0CB73A4-54C2-49C4-A3B6-1313F98A406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1" t="6318"/>
          <a:stretch/>
        </p:blipFill>
        <p:spPr bwMode="auto">
          <a:xfrm>
            <a:off x="415420" y="2807218"/>
            <a:ext cx="2076292" cy="410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Bild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060" y="2924706"/>
            <a:ext cx="1895481" cy="4253043"/>
          </a:xfrm>
          <a:prstGeom prst="rect">
            <a:avLst/>
          </a:prstGeom>
        </p:spPr>
      </p:pic>
      <p:sp>
        <p:nvSpPr>
          <p:cNvPr id="28" name="Pil høyre 27"/>
          <p:cNvSpPr/>
          <p:nvPr/>
        </p:nvSpPr>
        <p:spPr>
          <a:xfrm>
            <a:off x="2783386" y="4402956"/>
            <a:ext cx="465864" cy="455548"/>
          </a:xfrm>
          <a:prstGeom prst="rightArrow">
            <a:avLst/>
          </a:prstGeom>
          <a:solidFill>
            <a:srgbClr val="158E9B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438" t="3922" r="15561" b="3872"/>
          <a:stretch/>
        </p:blipFill>
        <p:spPr>
          <a:xfrm>
            <a:off x="3353738" y="3003717"/>
            <a:ext cx="3396124" cy="3254025"/>
          </a:xfrm>
          <a:prstGeom prst="rect">
            <a:avLst/>
          </a:prstGeom>
          <a:ln w="38100">
            <a:solidFill>
              <a:srgbClr val="138DA5"/>
            </a:solidFill>
          </a:ln>
        </p:spPr>
      </p:pic>
    </p:spTree>
    <p:extLst>
      <p:ext uri="{BB962C8B-B14F-4D97-AF65-F5344CB8AC3E}">
        <p14:creationId xmlns:p14="http://schemas.microsoft.com/office/powerpoint/2010/main" val="353824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Sylinder 17"/>
          <p:cNvSpPr txBox="1"/>
          <p:nvPr/>
        </p:nvSpPr>
        <p:spPr>
          <a:xfrm>
            <a:off x="440018" y="7177749"/>
            <a:ext cx="667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Sukker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590550" y="945100"/>
            <a:ext cx="9505951" cy="128364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 smtClean="0">
                <a:solidFill>
                  <a:srgbClr val="158E9B"/>
                </a:solidFill>
              </a:rPr>
              <a:t>Tips! </a:t>
            </a:r>
            <a:r>
              <a:rPr lang="nb-NO" sz="4500" b="1" dirty="0">
                <a:solidFill>
                  <a:srgbClr val="158E9B"/>
                </a:solidFill>
              </a:rPr>
              <a:t>Bytt ut sukker med andre </a:t>
            </a:r>
            <a:r>
              <a:rPr lang="nb-NO" sz="4500" b="1" dirty="0" smtClean="0">
                <a:solidFill>
                  <a:srgbClr val="158E9B"/>
                </a:solidFill>
              </a:rPr>
              <a:t>forslag </a:t>
            </a:r>
            <a:endParaRPr lang="nb-NO" sz="4500" b="1" dirty="0">
              <a:solidFill>
                <a:srgbClr val="158E9B"/>
              </a:solidFill>
            </a:endParaRPr>
          </a:p>
        </p:txBody>
      </p:sp>
      <p:pic>
        <p:nvPicPr>
          <p:cNvPr id="9" name="Bilde 8" descr="smil_merk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446" y="6299241"/>
            <a:ext cx="1085073" cy="1085073"/>
          </a:xfrm>
          <a:prstGeom prst="ellipse">
            <a:avLst/>
          </a:prstGeom>
        </p:spPr>
      </p:pic>
      <p:sp>
        <p:nvSpPr>
          <p:cNvPr id="19" name="Rektangel 18"/>
          <p:cNvSpPr/>
          <p:nvPr/>
        </p:nvSpPr>
        <p:spPr>
          <a:xfrm>
            <a:off x="801586" y="2527276"/>
            <a:ext cx="96929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solidFill>
                  <a:srgbClr val="158E9B"/>
                </a:solidFill>
              </a:rPr>
              <a:t>Grønnsaker og dipp		    Bris </a:t>
            </a:r>
            <a:r>
              <a:rPr lang="nb-NO" dirty="0">
                <a:solidFill>
                  <a:srgbClr val="158E9B"/>
                </a:solidFill>
              </a:rPr>
              <a:t>med </a:t>
            </a:r>
            <a:r>
              <a:rPr lang="nb-NO" dirty="0" smtClean="0">
                <a:solidFill>
                  <a:srgbClr val="158E9B"/>
                </a:solidFill>
              </a:rPr>
              <a:t>smak              Mørk sjokolade (70%),</a:t>
            </a:r>
          </a:p>
          <a:p>
            <a:r>
              <a:rPr lang="nb-NO" dirty="0">
                <a:solidFill>
                  <a:srgbClr val="158E9B"/>
                </a:solidFill>
              </a:rPr>
              <a:t>	</a:t>
            </a:r>
            <a:r>
              <a:rPr lang="nb-NO" dirty="0" smtClean="0">
                <a:solidFill>
                  <a:srgbClr val="158E9B"/>
                </a:solidFill>
              </a:rPr>
              <a:t>										 tørket frukt og nøtter </a:t>
            </a:r>
            <a:endParaRPr lang="nb-NO" dirty="0">
              <a:solidFill>
                <a:srgbClr val="158E9B"/>
              </a:solidFill>
            </a:endParaRP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7364" t="41301" r="19520" b="6543"/>
          <a:stretch/>
        </p:blipFill>
        <p:spPr>
          <a:xfrm>
            <a:off x="777924" y="3420785"/>
            <a:ext cx="2897032" cy="2347415"/>
          </a:xfrm>
          <a:prstGeom prst="rect">
            <a:avLst/>
          </a:prstGeom>
          <a:ln w="28575">
            <a:solidFill>
              <a:srgbClr val="138DA5"/>
            </a:solidFill>
          </a:ln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0058" t="33533" r="13692" b="5982"/>
          <a:stretch/>
        </p:blipFill>
        <p:spPr>
          <a:xfrm>
            <a:off x="6115573" y="3439501"/>
            <a:ext cx="3795303" cy="2309985"/>
          </a:xfrm>
          <a:prstGeom prst="rect">
            <a:avLst/>
          </a:prstGeom>
          <a:ln w="28575">
            <a:solidFill>
              <a:srgbClr val="138DA5"/>
            </a:solidFill>
          </a:ln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61366" r="4526" b="11471"/>
          <a:stretch/>
        </p:blipFill>
        <p:spPr>
          <a:xfrm>
            <a:off x="4107978" y="3149118"/>
            <a:ext cx="1502763" cy="2600368"/>
          </a:xfrm>
          <a:prstGeom prst="rect">
            <a:avLst/>
          </a:prstGeom>
          <a:ln w="28575">
            <a:solidFill>
              <a:srgbClr val="138DA5"/>
            </a:solidFill>
          </a:ln>
        </p:spPr>
      </p:pic>
    </p:spTree>
    <p:extLst>
      <p:ext uri="{BB962C8B-B14F-4D97-AF65-F5344CB8AC3E}">
        <p14:creationId xmlns:p14="http://schemas.microsoft.com/office/powerpoint/2010/main" val="378767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315330" y="2727434"/>
            <a:ext cx="5931224" cy="4162097"/>
          </a:xfrm>
          <a:prstGeom prst="rect">
            <a:avLst/>
          </a:prstGeom>
          <a:solidFill>
            <a:schemeClr val="tx1"/>
          </a:solidFill>
          <a:ln w="38100"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98719" y="1433823"/>
            <a:ext cx="10688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6600" b="1" dirty="0" smtClean="0">
                <a:solidFill>
                  <a:srgbClr val="FFFFFF"/>
                </a:solidFill>
              </a:rPr>
              <a:t>Råd 4: Velg olje og margarin </a:t>
            </a:r>
            <a:endParaRPr lang="nb-NO" sz="6600" b="1" dirty="0">
              <a:solidFill>
                <a:srgbClr val="FFFFFF"/>
              </a:solidFill>
            </a:endParaRP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01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043" y="5123114"/>
            <a:ext cx="2392620" cy="1588118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7683" y="2963061"/>
            <a:ext cx="1293673" cy="3388891"/>
          </a:xfrm>
          <a:prstGeom prst="rect">
            <a:avLst/>
          </a:prstGeom>
        </p:spPr>
      </p:pic>
      <p:sp>
        <p:nvSpPr>
          <p:cNvPr id="9" name="Rektangel 8"/>
          <p:cNvSpPr/>
          <p:nvPr/>
        </p:nvSpPr>
        <p:spPr>
          <a:xfrm flipV="1">
            <a:off x="4460130" y="4513998"/>
            <a:ext cx="957771" cy="63799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4213903" y="3042745"/>
            <a:ext cx="297010" cy="3153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ktangel 11"/>
          <p:cNvSpPr/>
          <p:nvPr/>
        </p:nvSpPr>
        <p:spPr>
          <a:xfrm rot="21031774">
            <a:off x="3428014" y="6412086"/>
            <a:ext cx="761109" cy="3642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 rot="16200000">
            <a:off x="3793365" y="6003564"/>
            <a:ext cx="841077" cy="2389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292053" y="7146972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4995" b="86201" l="33147" r="667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948" t="14162" r="28866" b="13460"/>
          <a:stretch/>
        </p:blipFill>
        <p:spPr>
          <a:xfrm>
            <a:off x="2404932" y="3042745"/>
            <a:ext cx="2055198" cy="3580503"/>
          </a:xfrm>
          <a:prstGeom prst="rect">
            <a:avLst/>
          </a:prstGeom>
        </p:spPr>
      </p:pic>
      <p:sp>
        <p:nvSpPr>
          <p:cNvPr id="17" name="TekstSylinder 16"/>
          <p:cNvSpPr txBox="1"/>
          <p:nvPr/>
        </p:nvSpPr>
        <p:spPr>
          <a:xfrm>
            <a:off x="2756848" y="5146028"/>
            <a:ext cx="1337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>
                <a:solidFill>
                  <a:schemeClr val="accent5">
                    <a:lumMod val="75000"/>
                  </a:schemeClr>
                </a:solidFill>
              </a:rPr>
              <a:t>Olivenolje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4528497" y="4433877"/>
            <a:ext cx="821035" cy="47637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kstSylinder 18"/>
          <p:cNvSpPr txBox="1"/>
          <p:nvPr/>
        </p:nvSpPr>
        <p:spPr>
          <a:xfrm>
            <a:off x="4506360" y="4543463"/>
            <a:ext cx="9114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500" b="1" dirty="0" smtClean="0"/>
              <a:t>Rapsolje</a:t>
            </a:r>
            <a:endParaRPr lang="en-GB" sz="1500" b="1" dirty="0"/>
          </a:p>
        </p:txBody>
      </p:sp>
      <p:pic>
        <p:nvPicPr>
          <p:cNvPr id="20" name="Bilde 19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588" y="4910247"/>
            <a:ext cx="246549" cy="245580"/>
          </a:xfrm>
          <a:prstGeom prst="rect">
            <a:avLst/>
          </a:prstGeom>
        </p:spPr>
      </p:pic>
      <p:pic>
        <p:nvPicPr>
          <p:cNvPr id="21" name="Bilde 20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92" y="5647228"/>
            <a:ext cx="246549" cy="245580"/>
          </a:xfrm>
          <a:prstGeom prst="rect">
            <a:avLst/>
          </a:prstGeom>
        </p:spPr>
      </p:pic>
      <p:pic>
        <p:nvPicPr>
          <p:cNvPr id="22" name="Bilde 21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918" y="6297984"/>
            <a:ext cx="246549" cy="24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1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292053" y="7146972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669397" y="842240"/>
            <a:ext cx="9641895" cy="1366355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Hvilken type bruker du?</a:t>
            </a:r>
            <a:endParaRPr lang="nb-NO" dirty="0">
              <a:solidFill>
                <a:srgbClr val="E26F08"/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2278" r="100000">
                        <a14:backgroundMark x1="69856" y1="4082" x2="88995" y2="31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64784">
            <a:off x="3378184" y="2752170"/>
            <a:ext cx="1274884" cy="2691421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 rot="20718954">
            <a:off x="3996973" y="5383191"/>
            <a:ext cx="605168" cy="1418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 rot="16200000">
            <a:off x="4412972" y="4929765"/>
            <a:ext cx="481230" cy="2768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 rot="16200000">
            <a:off x="4284950" y="2868941"/>
            <a:ext cx="1092973" cy="4424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7" name="Bilde 16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01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9655" y="4188306"/>
            <a:ext cx="1684049" cy="1117799"/>
          </a:xfrm>
          <a:prstGeom prst="rect">
            <a:avLst/>
          </a:prstGeom>
        </p:spPr>
      </p:pic>
      <p:pic>
        <p:nvPicPr>
          <p:cNvPr id="23" name="Bilde 2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134" y="2665750"/>
            <a:ext cx="2625595" cy="2754692"/>
          </a:xfrm>
          <a:prstGeom prst="rect">
            <a:avLst/>
          </a:prstGeom>
        </p:spPr>
      </p:pic>
      <p:pic>
        <p:nvPicPr>
          <p:cNvPr id="24" name="Bilde 2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3587" y="3060203"/>
            <a:ext cx="900996" cy="2360239"/>
          </a:xfrm>
          <a:prstGeom prst="rect">
            <a:avLst/>
          </a:prstGeom>
        </p:spPr>
      </p:pic>
      <p:pic>
        <p:nvPicPr>
          <p:cNvPr id="26" name="Bilde 25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604" b="98210" l="1277" r="968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1565" y="3771868"/>
            <a:ext cx="2161910" cy="1797798"/>
          </a:xfrm>
          <a:prstGeom prst="rect">
            <a:avLst/>
          </a:prstGeom>
        </p:spPr>
      </p:pic>
      <p:pic>
        <p:nvPicPr>
          <p:cNvPr id="1026" name="Picture 2" descr="http://www.rollut.no/prestashop/11000814-314-thickbox/melange-margarin-500g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2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4409" y="4802176"/>
            <a:ext cx="1697582" cy="130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2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292053" y="7146972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669398" y="855602"/>
            <a:ext cx="9641895" cy="1366355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Hvilken olje skal jeg velge?</a:t>
            </a:r>
            <a:endParaRPr lang="nb-NO" dirty="0">
              <a:solidFill>
                <a:srgbClr val="E26F08"/>
              </a:solidFill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30"/>
          <a:stretch/>
        </p:blipFill>
        <p:spPr>
          <a:xfrm rot="5400000">
            <a:off x="653524" y="3560440"/>
            <a:ext cx="3569692" cy="1976361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 rot="20718954">
            <a:off x="5079420" y="6285915"/>
            <a:ext cx="967062" cy="3221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 rot="16200000">
            <a:off x="5499060" y="5819119"/>
            <a:ext cx="1092973" cy="4424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 rot="16200000">
            <a:off x="5684799" y="2738306"/>
            <a:ext cx="1092973" cy="4424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Pil høyre 11"/>
          <p:cNvSpPr/>
          <p:nvPr/>
        </p:nvSpPr>
        <p:spPr>
          <a:xfrm>
            <a:off x="3921606" y="3834219"/>
            <a:ext cx="528117" cy="57773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Plassholder for innhold 2"/>
          <p:cNvSpPr txBox="1">
            <a:spLocks/>
          </p:cNvSpPr>
          <p:nvPr/>
        </p:nvSpPr>
        <p:spPr>
          <a:xfrm>
            <a:off x="5562951" y="2221957"/>
            <a:ext cx="3130672" cy="737550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Velg god kvalitet</a:t>
            </a:r>
          </a:p>
        </p:txBody>
      </p:sp>
      <p:sp>
        <p:nvSpPr>
          <p:cNvPr id="13" name="Plassholder for innhold 2"/>
          <p:cNvSpPr txBox="1">
            <a:spLocks/>
          </p:cNvSpPr>
          <p:nvPr/>
        </p:nvSpPr>
        <p:spPr>
          <a:xfrm>
            <a:off x="6749862" y="2771566"/>
            <a:ext cx="3354491" cy="2953677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Se etter: </a:t>
            </a:r>
          </a:p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Nøkkelhull</a:t>
            </a:r>
            <a:endParaRPr lang="nb-NO" sz="3000" dirty="0">
              <a:solidFill>
                <a:srgbClr val="E26F08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Mørk flaske</a:t>
            </a:r>
          </a:p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Olivenolje</a:t>
            </a:r>
          </a:p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Rapsolje</a:t>
            </a:r>
          </a:p>
          <a:p>
            <a:pPr marL="0" indent="0">
              <a:buFont typeface="Arial" pitchFamily="34" charset="0"/>
              <a:buNone/>
            </a:pP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995" b="86201" l="33147" r="667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948" t="14162" r="28866" b="13460"/>
          <a:stretch/>
        </p:blipFill>
        <p:spPr>
          <a:xfrm>
            <a:off x="4541858" y="2744488"/>
            <a:ext cx="2055198" cy="3580503"/>
          </a:xfrm>
          <a:prstGeom prst="rect">
            <a:avLst/>
          </a:prstGeom>
        </p:spPr>
      </p:pic>
      <p:sp>
        <p:nvSpPr>
          <p:cNvPr id="17" name="TekstSylinder 16"/>
          <p:cNvSpPr txBox="1"/>
          <p:nvPr/>
        </p:nvSpPr>
        <p:spPr>
          <a:xfrm>
            <a:off x="4893774" y="4847771"/>
            <a:ext cx="1337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>
                <a:solidFill>
                  <a:schemeClr val="accent5">
                    <a:lumMod val="75000"/>
                  </a:schemeClr>
                </a:solidFill>
              </a:rPr>
              <a:t>Olivenolje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" name="Bilde 13" descr="smil_merk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670" y="5472758"/>
            <a:ext cx="980873" cy="980873"/>
          </a:xfrm>
          <a:prstGeom prst="ellipse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22" y="5235409"/>
            <a:ext cx="402093" cy="4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4496">
            <a:off x="4077499" y="2708398"/>
            <a:ext cx="2428054" cy="2183511"/>
          </a:xfrm>
          <a:prstGeom prst="ellipse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428" y="2692475"/>
            <a:ext cx="2563612" cy="2134841"/>
          </a:xfrm>
          <a:prstGeom prst="ellipse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6247" y="2703317"/>
            <a:ext cx="2637873" cy="2123999"/>
          </a:xfrm>
          <a:prstGeom prst="ellipse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347791" y="7125607"/>
            <a:ext cx="3867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4" name="Bilde 13" descr="smil_merk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sp>
        <p:nvSpPr>
          <p:cNvPr id="15" name="Tittel 1"/>
          <p:cNvSpPr txBox="1">
            <a:spLocks/>
          </p:cNvSpPr>
          <p:nvPr/>
        </p:nvSpPr>
        <p:spPr>
          <a:xfrm>
            <a:off x="722863" y="1105014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Spis variert</a:t>
            </a:r>
          </a:p>
          <a:p>
            <a:pPr algn="l"/>
            <a:r>
              <a:rPr lang="nb-NO" sz="3300" dirty="0" smtClean="0">
                <a:solidFill>
                  <a:srgbClr val="086B8E"/>
                </a:solidFill>
              </a:rPr>
              <a:t>Tallerkenmodellen</a:t>
            </a:r>
            <a:endParaRPr lang="nb-NO" sz="3300" dirty="0">
              <a:solidFill>
                <a:srgbClr val="086B8E"/>
              </a:solidFill>
            </a:endParaRPr>
          </a:p>
        </p:txBody>
      </p:sp>
      <p:sp>
        <p:nvSpPr>
          <p:cNvPr id="16" name="Minus 15"/>
          <p:cNvSpPr/>
          <p:nvPr/>
        </p:nvSpPr>
        <p:spPr>
          <a:xfrm rot="19772029">
            <a:off x="1619237" y="3259129"/>
            <a:ext cx="1783870" cy="432683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Minus 16"/>
          <p:cNvSpPr/>
          <p:nvPr/>
        </p:nvSpPr>
        <p:spPr>
          <a:xfrm rot="13412543">
            <a:off x="593860" y="3106538"/>
            <a:ext cx="1783872" cy="432685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Minus 17"/>
          <p:cNvSpPr/>
          <p:nvPr/>
        </p:nvSpPr>
        <p:spPr>
          <a:xfrm rot="5400000">
            <a:off x="4403443" y="4141794"/>
            <a:ext cx="1605735" cy="431437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Minus 18"/>
          <p:cNvSpPr/>
          <p:nvPr/>
        </p:nvSpPr>
        <p:spPr>
          <a:xfrm rot="8824690">
            <a:off x="4861348" y="3279848"/>
            <a:ext cx="1738408" cy="331718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Minus 19"/>
          <p:cNvSpPr/>
          <p:nvPr/>
        </p:nvSpPr>
        <p:spPr>
          <a:xfrm rot="13823464">
            <a:off x="3899930" y="3072748"/>
            <a:ext cx="1783872" cy="432685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Minus 20"/>
          <p:cNvSpPr/>
          <p:nvPr/>
        </p:nvSpPr>
        <p:spPr>
          <a:xfrm rot="5400000">
            <a:off x="7663317" y="4108064"/>
            <a:ext cx="1605735" cy="431437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5" name="Minus 24"/>
          <p:cNvSpPr/>
          <p:nvPr/>
        </p:nvSpPr>
        <p:spPr>
          <a:xfrm rot="8824690">
            <a:off x="8111682" y="3200298"/>
            <a:ext cx="1783870" cy="432683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Minus 25"/>
          <p:cNvSpPr/>
          <p:nvPr/>
        </p:nvSpPr>
        <p:spPr>
          <a:xfrm rot="13513832">
            <a:off x="7101678" y="3112249"/>
            <a:ext cx="1783872" cy="432685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Minus 28"/>
          <p:cNvSpPr/>
          <p:nvPr/>
        </p:nvSpPr>
        <p:spPr>
          <a:xfrm rot="5400000">
            <a:off x="1260925" y="4073236"/>
            <a:ext cx="1468619" cy="431437"/>
          </a:xfrm>
          <a:prstGeom prst="mathMinus">
            <a:avLst/>
          </a:prstGeom>
          <a:solidFill>
            <a:srgbClr val="086B8E"/>
          </a:solidFill>
          <a:ln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1" name="TekstSylinder 30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1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9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292053" y="7146972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" name="Tittel 1"/>
          <p:cNvSpPr txBox="1">
            <a:spLocks/>
          </p:cNvSpPr>
          <p:nvPr/>
        </p:nvSpPr>
        <p:spPr>
          <a:xfrm>
            <a:off x="669397" y="1046665"/>
            <a:ext cx="9641895" cy="1366355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E26F08"/>
                </a:solidFill>
              </a:rPr>
              <a:t>Hvilken margarin skal jeg velge?</a:t>
            </a:r>
            <a:endParaRPr lang="nb-NO" dirty="0">
              <a:solidFill>
                <a:srgbClr val="E26F08"/>
              </a:solidFill>
            </a:endParaRPr>
          </a:p>
        </p:txBody>
      </p:sp>
      <p:sp>
        <p:nvSpPr>
          <p:cNvPr id="13" name="Plassholder for innhold 2"/>
          <p:cNvSpPr txBox="1">
            <a:spLocks/>
          </p:cNvSpPr>
          <p:nvPr/>
        </p:nvSpPr>
        <p:spPr>
          <a:xfrm>
            <a:off x="6395425" y="2772949"/>
            <a:ext cx="3354491" cy="2953677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Se etter:</a:t>
            </a:r>
          </a:p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Nøkkelhull </a:t>
            </a:r>
          </a:p>
          <a:p>
            <a:pPr marL="0" indent="0">
              <a:buFont typeface="Arial" pitchFamily="34" charset="0"/>
              <a:buNone/>
            </a:pPr>
            <a:endParaRPr lang="en-GB" sz="3000" dirty="0">
              <a:solidFill>
                <a:srgbClr val="E26F08"/>
              </a:solidFill>
            </a:endParaRPr>
          </a:p>
        </p:txBody>
      </p:sp>
      <p:pic>
        <p:nvPicPr>
          <p:cNvPr id="20" name="Picture 2" descr="http://www.ncf.no/Images/ViewImage.aspx?id=3067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496" b="100000" l="0" r="95935">
                        <a14:foregroundMark x1="50407" y1="32799" x2="49106" y2="65419"/>
                        <a14:foregroundMark x1="27642" y1="77897" x2="66992" y2="76827"/>
                        <a14:foregroundMark x1="66992" y1="76827" x2="53008" y2="48128"/>
                        <a14:foregroundMark x1="53008" y1="49554" x2="54309" y2="27807"/>
                        <a14:foregroundMark x1="53659" y1="28520" x2="43252" y2="26738"/>
                        <a14:foregroundMark x1="43252" y1="26738" x2="38699" y2="37433"/>
                        <a14:foregroundMark x1="38699" y1="37433" x2="44553" y2="639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5425" y="3897433"/>
            <a:ext cx="2266821" cy="206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760" y="2172070"/>
            <a:ext cx="3571052" cy="479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3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62898" y="717105"/>
            <a:ext cx="1948501" cy="1681689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000" b="1" dirty="0" smtClean="0">
                <a:solidFill>
                  <a:srgbClr val="E26F08"/>
                </a:solidFill>
              </a:rPr>
              <a:t>Tips!</a:t>
            </a:r>
            <a:endParaRPr lang="nb-NO" sz="4000" dirty="0">
              <a:solidFill>
                <a:srgbClr val="E26F08"/>
              </a:solidFill>
            </a:endParaRPr>
          </a:p>
        </p:txBody>
      </p:sp>
      <p:sp>
        <p:nvSpPr>
          <p:cNvPr id="4" name="Plassholder for innhold 2"/>
          <p:cNvSpPr txBox="1">
            <a:spLocks/>
          </p:cNvSpPr>
          <p:nvPr/>
        </p:nvSpPr>
        <p:spPr>
          <a:xfrm>
            <a:off x="811320" y="2297916"/>
            <a:ext cx="3580368" cy="583730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Mål med teskje</a:t>
            </a:r>
          </a:p>
        </p:txBody>
      </p:sp>
      <p:sp>
        <p:nvSpPr>
          <p:cNvPr id="5" name="Plassholder for innhold 2"/>
          <p:cNvSpPr txBox="1">
            <a:spLocks/>
          </p:cNvSpPr>
          <p:nvPr/>
        </p:nvSpPr>
        <p:spPr>
          <a:xfrm>
            <a:off x="3950698" y="2290775"/>
            <a:ext cx="4839036" cy="583730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Bruk en teskje per person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5653" y="2902888"/>
            <a:ext cx="2844074" cy="306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0148" y="2826069"/>
            <a:ext cx="5234399" cy="3225065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4919" y="2507050"/>
            <a:ext cx="1109630" cy="415498"/>
          </a:xfrm>
          <a:prstGeom prst="rect">
            <a:avLst/>
          </a:prstGeom>
        </p:spPr>
      </p:pic>
      <p:sp>
        <p:nvSpPr>
          <p:cNvPr id="9" name="TekstSylinder 8"/>
          <p:cNvSpPr txBox="1"/>
          <p:nvPr/>
        </p:nvSpPr>
        <p:spPr>
          <a:xfrm>
            <a:off x="488624" y="7159643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/>
              <a:t>Foto: Dansk diabetesforening, Egen database</a:t>
            </a:r>
            <a:endParaRPr lang="en-GB" sz="1200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1" name="Bilde 10" descr="smil_merk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2649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762899" y="696465"/>
            <a:ext cx="1948501" cy="1681689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000" b="1" dirty="0" smtClean="0">
                <a:solidFill>
                  <a:srgbClr val="E26F08"/>
                </a:solidFill>
              </a:rPr>
              <a:t>Tips!</a:t>
            </a:r>
            <a:endParaRPr lang="nb-NO" sz="4000" dirty="0">
              <a:solidFill>
                <a:srgbClr val="E26F08"/>
              </a:solidFill>
            </a:endParaRPr>
          </a:p>
        </p:txBody>
      </p:sp>
      <p:sp>
        <p:nvSpPr>
          <p:cNvPr id="3" name="Plassholder for innhold 2"/>
          <p:cNvSpPr txBox="1">
            <a:spLocks/>
          </p:cNvSpPr>
          <p:nvPr/>
        </p:nvSpPr>
        <p:spPr>
          <a:xfrm>
            <a:off x="651034" y="2275842"/>
            <a:ext cx="3138585" cy="583730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2400" dirty="0" smtClean="0">
                <a:solidFill>
                  <a:srgbClr val="E26F08"/>
                </a:solidFill>
              </a:rPr>
              <a:t>Har du brukt mye olje i maten?</a:t>
            </a:r>
          </a:p>
        </p:txBody>
      </p:sp>
      <p:sp>
        <p:nvSpPr>
          <p:cNvPr id="4" name="Plassholder for innhold 2"/>
          <p:cNvSpPr txBox="1">
            <a:spLocks/>
          </p:cNvSpPr>
          <p:nvPr/>
        </p:nvSpPr>
        <p:spPr>
          <a:xfrm>
            <a:off x="3935960" y="2268968"/>
            <a:ext cx="3305545" cy="583730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2400" dirty="0" smtClean="0">
                <a:solidFill>
                  <a:srgbClr val="E26F08"/>
                </a:solidFill>
              </a:rPr>
              <a:t>Sett maten i kjøleskapet</a:t>
            </a:r>
          </a:p>
        </p:txBody>
      </p:sp>
      <p:sp>
        <p:nvSpPr>
          <p:cNvPr id="5" name="Plassholder for innhold 2"/>
          <p:cNvSpPr txBox="1">
            <a:spLocks/>
          </p:cNvSpPr>
          <p:nvPr/>
        </p:nvSpPr>
        <p:spPr>
          <a:xfrm>
            <a:off x="7529983" y="2268968"/>
            <a:ext cx="2572927" cy="583730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2400" dirty="0" smtClean="0">
                <a:solidFill>
                  <a:srgbClr val="E26F08"/>
                </a:solidFill>
              </a:rPr>
              <a:t>Ta bort fettet</a:t>
            </a:r>
          </a:p>
        </p:txBody>
      </p:sp>
      <p:sp>
        <p:nvSpPr>
          <p:cNvPr id="6" name="Pil høyre 5"/>
          <p:cNvSpPr/>
          <p:nvPr/>
        </p:nvSpPr>
        <p:spPr>
          <a:xfrm>
            <a:off x="3534445" y="4143022"/>
            <a:ext cx="465864" cy="455548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8958" y="3459059"/>
            <a:ext cx="2547874" cy="165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5529" y="3666981"/>
            <a:ext cx="2289565" cy="148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de 8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543" y="3768056"/>
            <a:ext cx="1516057" cy="817635"/>
          </a:xfrm>
          <a:prstGeom prst="ellipse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4438" y="2856213"/>
            <a:ext cx="2074856" cy="3935811"/>
          </a:xfrm>
          <a:prstGeom prst="rect">
            <a:avLst/>
          </a:prstGeom>
        </p:spPr>
      </p:pic>
      <p:pic>
        <p:nvPicPr>
          <p:cNvPr id="11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6" b="37987"/>
          <a:stretch/>
        </p:blipFill>
        <p:spPr bwMode="auto">
          <a:xfrm rot="903904">
            <a:off x="1718520" y="3026076"/>
            <a:ext cx="1888355" cy="73997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irkelformet pil 11"/>
          <p:cNvSpPr/>
          <p:nvPr/>
        </p:nvSpPr>
        <p:spPr>
          <a:xfrm flipH="1">
            <a:off x="1113785" y="3086511"/>
            <a:ext cx="868411" cy="1314707"/>
          </a:xfrm>
          <a:prstGeom prst="circularArrow">
            <a:avLst>
              <a:gd name="adj1" fmla="val 11715"/>
              <a:gd name="adj2" fmla="val 1142319"/>
              <a:gd name="adj3" fmla="val 19919800"/>
              <a:gd name="adj4" fmla="val 15546686"/>
              <a:gd name="adj5" fmla="val 125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592" y="5027880"/>
            <a:ext cx="1590796" cy="1649897"/>
          </a:xfrm>
          <a:prstGeom prst="rect">
            <a:avLst/>
          </a:prstGeom>
          <a:noFill/>
          <a:ln w="38100">
            <a:solidFill>
              <a:schemeClr val="accent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Pil høyre 14"/>
          <p:cNvSpPr/>
          <p:nvPr/>
        </p:nvSpPr>
        <p:spPr>
          <a:xfrm>
            <a:off x="6524731" y="4105344"/>
            <a:ext cx="465864" cy="455548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443416" y="7177749"/>
            <a:ext cx="4396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Dansk diabetesforening, Egen database, Elkjøp.no 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7" name="Bilde 16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8" r="9763"/>
          <a:stretch/>
        </p:blipFill>
        <p:spPr>
          <a:xfrm>
            <a:off x="7776449" y="3510265"/>
            <a:ext cx="1766652" cy="952785"/>
          </a:xfrm>
          <a:prstGeom prst="ellipse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 rotWithShape="1">
          <a:blip r:embed="rId12" cstate="screen">
            <a:clrChange>
              <a:clrFrom>
                <a:srgbClr val="9D9B86"/>
              </a:clrFrom>
              <a:clrTo>
                <a:srgbClr val="9D9B8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9095" y="3522577"/>
            <a:ext cx="1832891" cy="1017762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"/>
            </a:schemeClr>
          </a:solidFill>
        </p:spPr>
      </p:pic>
      <p:sp>
        <p:nvSpPr>
          <p:cNvPr id="18" name="TekstSylinder 1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9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762899" y="696465"/>
            <a:ext cx="4077115" cy="1681689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000" b="1" dirty="0" smtClean="0">
                <a:solidFill>
                  <a:srgbClr val="E26F08"/>
                </a:solidFill>
              </a:rPr>
              <a:t>Tips!</a:t>
            </a:r>
            <a:endParaRPr lang="nb-NO" sz="4000" dirty="0">
              <a:solidFill>
                <a:srgbClr val="E26F08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443416" y="7177749"/>
            <a:ext cx="4396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9" name="TekstSylinder 1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0" name="Plassholder for innhold 2"/>
          <p:cNvSpPr txBox="1">
            <a:spLocks/>
          </p:cNvSpPr>
          <p:nvPr/>
        </p:nvSpPr>
        <p:spPr>
          <a:xfrm>
            <a:off x="1849286" y="2333263"/>
            <a:ext cx="3138585" cy="583730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Kok maten</a:t>
            </a:r>
          </a:p>
        </p:txBody>
      </p:sp>
      <p:pic>
        <p:nvPicPr>
          <p:cNvPr id="21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2669" y="2971917"/>
            <a:ext cx="3781733" cy="246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Bilde 21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0087" y="3109094"/>
            <a:ext cx="2504109" cy="1350508"/>
          </a:xfrm>
          <a:prstGeom prst="ellipse">
            <a:avLst/>
          </a:prstGeom>
        </p:spPr>
      </p:pic>
      <p:pic>
        <p:nvPicPr>
          <p:cNvPr id="23" name="Bilde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67" y="2916993"/>
            <a:ext cx="3854985" cy="2891239"/>
          </a:xfrm>
          <a:prstGeom prst="rect">
            <a:avLst/>
          </a:prstGeom>
        </p:spPr>
      </p:pic>
      <p:sp>
        <p:nvSpPr>
          <p:cNvPr id="24" name="Plassholder for innhold 2"/>
          <p:cNvSpPr txBox="1">
            <a:spLocks/>
          </p:cNvSpPr>
          <p:nvPr/>
        </p:nvSpPr>
        <p:spPr>
          <a:xfrm>
            <a:off x="5588732" y="2354331"/>
            <a:ext cx="3305545" cy="583730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Bak maten i ovnen</a:t>
            </a:r>
          </a:p>
        </p:txBody>
      </p:sp>
      <p:pic>
        <p:nvPicPr>
          <p:cNvPr id="25" name="Bilde 24" descr="smil_merk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600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e 12" descr="mann_sikh.pn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96" y="2751546"/>
            <a:ext cx="1833320" cy="4245722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457" y="3200400"/>
            <a:ext cx="2182274" cy="375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tel 1"/>
          <p:cNvSpPr>
            <a:spLocks noGrp="1"/>
          </p:cNvSpPr>
          <p:nvPr>
            <p:ph type="title"/>
          </p:nvPr>
        </p:nvSpPr>
        <p:spPr>
          <a:xfrm>
            <a:off x="1342740" y="1052648"/>
            <a:ext cx="7603575" cy="1570687"/>
          </a:xfrm>
          <a:prstGeom prst="cloudCallout">
            <a:avLst>
              <a:gd name="adj1" fmla="val -30240"/>
              <a:gd name="adj2" fmla="val 74983"/>
            </a:avLst>
          </a:prstGeom>
          <a:solidFill>
            <a:schemeClr val="accent5"/>
          </a:solidFill>
        </p:spPr>
        <p:txBody>
          <a:bodyPr>
            <a:normAutofit fontScale="90000"/>
          </a:bodyPr>
          <a:lstStyle/>
          <a:p>
            <a:pPr algn="l"/>
            <a:r>
              <a:rPr lang="nb-NO" sz="3300" dirty="0" smtClean="0"/>
              <a:t>Hvorfor skal vi velge olje og margarin?</a:t>
            </a:r>
            <a:endParaRPr lang="nb-NO" dirty="0">
              <a:solidFill>
                <a:schemeClr val="accent5"/>
              </a:solidFill>
            </a:endParaRPr>
          </a:p>
        </p:txBody>
      </p:sp>
      <p:sp>
        <p:nvSpPr>
          <p:cNvPr id="6" name="Alternativ prosess 5"/>
          <p:cNvSpPr/>
          <p:nvPr/>
        </p:nvSpPr>
        <p:spPr>
          <a:xfrm>
            <a:off x="4990724" y="3465586"/>
            <a:ext cx="3914775" cy="972351"/>
          </a:xfrm>
          <a:prstGeom prst="flowChartAlternate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 smtClean="0">
                <a:solidFill>
                  <a:srgbClr val="FFFFFF"/>
                </a:solidFill>
              </a:rPr>
              <a:t>Snakk sammen 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52" y="4526252"/>
            <a:ext cx="5242718" cy="2376163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60" y="4389669"/>
            <a:ext cx="1169427" cy="264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1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tel 1"/>
          <p:cNvSpPr txBox="1">
            <a:spLocks/>
          </p:cNvSpPr>
          <p:nvPr/>
        </p:nvSpPr>
        <p:spPr>
          <a:xfrm>
            <a:off x="622739" y="793036"/>
            <a:ext cx="9496959" cy="1366355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000" b="1" dirty="0" smtClean="0">
                <a:solidFill>
                  <a:srgbClr val="E26F08"/>
                </a:solidFill>
              </a:rPr>
              <a:t>Hvorfor skal jeg velge olje og margarin?</a:t>
            </a:r>
            <a:endParaRPr lang="nb-NO" sz="4000" dirty="0">
              <a:solidFill>
                <a:srgbClr val="E26F08"/>
              </a:solidFill>
            </a:endParaRPr>
          </a:p>
        </p:txBody>
      </p:sp>
      <p:sp>
        <p:nvSpPr>
          <p:cNvPr id="22" name="Plassholder for innhold 2"/>
          <p:cNvSpPr txBox="1">
            <a:spLocks/>
          </p:cNvSpPr>
          <p:nvPr/>
        </p:nvSpPr>
        <p:spPr>
          <a:xfrm>
            <a:off x="806767" y="2122990"/>
            <a:ext cx="2325482" cy="625090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Fra planter</a:t>
            </a:r>
          </a:p>
          <a:p>
            <a:endParaRPr lang="en-GB" dirty="0">
              <a:solidFill>
                <a:srgbClr val="E26F08"/>
              </a:solidFill>
            </a:endParaRPr>
          </a:p>
        </p:txBody>
      </p:sp>
      <p:sp>
        <p:nvSpPr>
          <p:cNvPr id="23" name="Plassholder for innhold 2"/>
          <p:cNvSpPr txBox="1">
            <a:spLocks/>
          </p:cNvSpPr>
          <p:nvPr/>
        </p:nvSpPr>
        <p:spPr>
          <a:xfrm>
            <a:off x="3896605" y="2159391"/>
            <a:ext cx="2193992" cy="625090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Umettet fett</a:t>
            </a:r>
          </a:p>
        </p:txBody>
      </p:sp>
      <p:sp>
        <p:nvSpPr>
          <p:cNvPr id="24" name="Plassholder for innhold 2"/>
          <p:cNvSpPr txBox="1">
            <a:spLocks/>
          </p:cNvSpPr>
          <p:nvPr/>
        </p:nvSpPr>
        <p:spPr>
          <a:xfrm>
            <a:off x="7189145" y="2153666"/>
            <a:ext cx="3122148" cy="910576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391077" indent="-391077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334" indent="-32589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592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02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46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90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10428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b-NO" sz="3000" dirty="0" smtClean="0">
                <a:solidFill>
                  <a:srgbClr val="E26F08"/>
                </a:solidFill>
              </a:rPr>
              <a:t>Bedre for hjertet</a:t>
            </a:r>
          </a:p>
        </p:txBody>
      </p:sp>
      <p:pic>
        <p:nvPicPr>
          <p:cNvPr id="26" name="D0C81939-36FD-41C3-BE2D-513785497FFD" descr="A17586F6-8D03-499B-9028-615A102C5EF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1" r="32234"/>
          <a:stretch/>
        </p:blipFill>
        <p:spPr bwMode="auto">
          <a:xfrm>
            <a:off x="7896643" y="2940655"/>
            <a:ext cx="1913799" cy="3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Bilde 3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4489" y="2996037"/>
            <a:ext cx="1029576" cy="2697066"/>
          </a:xfrm>
          <a:prstGeom prst="rect">
            <a:avLst/>
          </a:prstGeom>
        </p:spPr>
      </p:pic>
      <p:sp>
        <p:nvSpPr>
          <p:cNvPr id="33" name="Rektangel 32"/>
          <p:cNvSpPr/>
          <p:nvPr/>
        </p:nvSpPr>
        <p:spPr>
          <a:xfrm>
            <a:off x="5371219" y="4403983"/>
            <a:ext cx="648561" cy="6037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34" name="Bilde 33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01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8966" y="5051465"/>
            <a:ext cx="1620179" cy="1075405"/>
          </a:xfrm>
          <a:prstGeom prst="rect">
            <a:avLst/>
          </a:prstGeom>
        </p:spPr>
      </p:pic>
      <p:sp>
        <p:nvSpPr>
          <p:cNvPr id="37" name="Pil høyre 36"/>
          <p:cNvSpPr/>
          <p:nvPr/>
        </p:nvSpPr>
        <p:spPr>
          <a:xfrm>
            <a:off x="7220433" y="3840693"/>
            <a:ext cx="528117" cy="5777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38" name="Picture 6" descr="http://angagarden.se/files/Raps-1024x768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0485" y="2608954"/>
            <a:ext cx="954335" cy="128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http://theoriginaloliveoil.com/oliven%20gren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275" y="3890622"/>
            <a:ext cx="1839644" cy="112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http://www.urter.ayla.no/assets/images/solsikke1.gif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98948" y="4747162"/>
            <a:ext cx="1076973" cy="115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fargotrade.com/resources/Fotolia_52325038_XS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548" b="94839" l="2584" r="100000"/>
                    </a14:imgEffect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4569" y="5786027"/>
            <a:ext cx="1085730" cy="86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Pil høyre 41"/>
          <p:cNvSpPr/>
          <p:nvPr/>
        </p:nvSpPr>
        <p:spPr>
          <a:xfrm>
            <a:off x="3077364" y="3840693"/>
            <a:ext cx="528117" cy="5777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43" name="Picture 4"/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905" b="80757" l="15469" r="859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60" t="2173" r="5251" b="10512"/>
          <a:stretch/>
        </p:blipFill>
        <p:spPr bwMode="auto">
          <a:xfrm>
            <a:off x="8227383" y="3446470"/>
            <a:ext cx="1252318" cy="99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kstSylinder 43"/>
          <p:cNvSpPr txBox="1"/>
          <p:nvPr/>
        </p:nvSpPr>
        <p:spPr>
          <a:xfrm>
            <a:off x="416958" y="7143877"/>
            <a:ext cx="422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45" name="Bilde 44" descr="smil_merk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883" y="5731623"/>
            <a:ext cx="842285" cy="842285"/>
          </a:xfrm>
          <a:prstGeom prst="ellipse">
            <a:avLst/>
          </a:prstGeom>
        </p:spPr>
      </p:pic>
      <p:sp>
        <p:nvSpPr>
          <p:cNvPr id="47" name="Rektangel 46"/>
          <p:cNvSpPr/>
          <p:nvPr/>
        </p:nvSpPr>
        <p:spPr>
          <a:xfrm>
            <a:off x="5375049" y="4343822"/>
            <a:ext cx="821035" cy="47637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46" name="TekstSylinder 4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Olje og margarin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50" name="Bilde 49"/>
          <p:cNvPicPr>
            <a:picLocks noChangeAspect="1"/>
          </p:cNvPicPr>
          <p:nvPr/>
        </p:nvPicPr>
        <p:blipFill rotWithShape="1">
          <a:blip r:embed="rId16" cstate="screen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4995" b="86201" l="33147" r="667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948" t="14162" r="28866" b="13460"/>
          <a:stretch/>
        </p:blipFill>
        <p:spPr>
          <a:xfrm>
            <a:off x="3605481" y="3052354"/>
            <a:ext cx="1567020" cy="2730014"/>
          </a:xfrm>
          <a:prstGeom prst="rect">
            <a:avLst/>
          </a:prstGeom>
        </p:spPr>
      </p:pic>
      <p:sp>
        <p:nvSpPr>
          <p:cNvPr id="51" name="TekstSylinder 50"/>
          <p:cNvSpPr txBox="1"/>
          <p:nvPr/>
        </p:nvSpPr>
        <p:spPr>
          <a:xfrm>
            <a:off x="3896605" y="4600695"/>
            <a:ext cx="10448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500" b="1" dirty="0" smtClean="0">
                <a:solidFill>
                  <a:schemeClr val="accent5">
                    <a:lumMod val="75000"/>
                  </a:schemeClr>
                </a:solidFill>
              </a:rPr>
              <a:t>Olivenolje</a:t>
            </a:r>
            <a:endParaRPr lang="en-GB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2" name="Bilde 51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575" y="4994155"/>
            <a:ext cx="246549" cy="245580"/>
          </a:xfrm>
          <a:prstGeom prst="rect">
            <a:avLst/>
          </a:prstGeom>
        </p:spPr>
      </p:pic>
      <p:sp>
        <p:nvSpPr>
          <p:cNvPr id="2" name="TekstSylinder 1"/>
          <p:cNvSpPr txBox="1"/>
          <p:nvPr/>
        </p:nvSpPr>
        <p:spPr>
          <a:xfrm>
            <a:off x="5352912" y="4453408"/>
            <a:ext cx="9114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500" b="1" dirty="0" smtClean="0"/>
              <a:t>Rapsolje</a:t>
            </a:r>
            <a:endParaRPr lang="en-GB" sz="1500" b="1" dirty="0"/>
          </a:p>
        </p:txBody>
      </p:sp>
      <p:pic>
        <p:nvPicPr>
          <p:cNvPr id="53" name="Bilde 52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40" y="4820192"/>
            <a:ext cx="246549" cy="245580"/>
          </a:xfrm>
          <a:prstGeom prst="rect">
            <a:avLst/>
          </a:prstGeom>
        </p:spPr>
      </p:pic>
      <p:pic>
        <p:nvPicPr>
          <p:cNvPr id="55" name="Bilde 54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761" b="966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505" y="5760426"/>
            <a:ext cx="246549" cy="24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0" y="1582626"/>
            <a:ext cx="10688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6600" b="1" dirty="0" smtClean="0">
                <a:solidFill>
                  <a:srgbClr val="FFFFFF"/>
                </a:solidFill>
              </a:rPr>
              <a:t>Råd 5: Spis fisk og sjømat</a:t>
            </a:r>
            <a:endParaRPr lang="nb-NO" sz="6600" b="1" dirty="0">
              <a:solidFill>
                <a:srgbClr val="FFFFFF"/>
              </a:solidFill>
            </a:endParaRPr>
          </a:p>
        </p:txBody>
      </p:sp>
      <p:sp>
        <p:nvSpPr>
          <p:cNvPr id="15" name="Rektangel 14"/>
          <p:cNvSpPr/>
          <p:nvPr/>
        </p:nvSpPr>
        <p:spPr>
          <a:xfrm>
            <a:off x="409074" y="2871537"/>
            <a:ext cx="2994638" cy="2261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Rektangel 15"/>
          <p:cNvSpPr/>
          <p:nvPr/>
        </p:nvSpPr>
        <p:spPr>
          <a:xfrm>
            <a:off x="3847000" y="2871537"/>
            <a:ext cx="2994638" cy="2261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Rektangel 19"/>
          <p:cNvSpPr/>
          <p:nvPr/>
        </p:nvSpPr>
        <p:spPr>
          <a:xfrm>
            <a:off x="7277880" y="2871537"/>
            <a:ext cx="2994638" cy="2261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21" name="Bilde 2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7617" y="3152458"/>
            <a:ext cx="1935164" cy="170009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2" name="TekstSylinder 21"/>
          <p:cNvSpPr txBox="1"/>
          <p:nvPr/>
        </p:nvSpPr>
        <p:spPr>
          <a:xfrm>
            <a:off x="280002" y="6900749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en-GB" sz="1200" dirty="0">
                <a:solidFill>
                  <a:srgbClr val="FFFFFF"/>
                </a:solidFill>
              </a:rPr>
              <a:t>Bent </a:t>
            </a:r>
            <a:r>
              <a:rPr lang="en-GB" sz="1200" dirty="0" err="1">
                <a:solidFill>
                  <a:srgbClr val="FFFFFF"/>
                </a:solidFill>
              </a:rPr>
              <a:t>Raanes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Sørensen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ved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nb-NO" sz="1200" dirty="0" smtClean="0">
                <a:solidFill>
                  <a:srgbClr val="FFFFFF"/>
                </a:solidFill>
              </a:rPr>
              <a:t>Norges sjømatråd, Tom </a:t>
            </a:r>
            <a:r>
              <a:rPr lang="nb-NO" sz="1200" dirty="0">
                <a:solidFill>
                  <a:srgbClr val="FFFFFF"/>
                </a:solidFill>
              </a:rPr>
              <a:t>Haga ved Norges </a:t>
            </a:r>
            <a:r>
              <a:rPr lang="nb-NO" sz="1200" dirty="0" smtClean="0">
                <a:solidFill>
                  <a:srgbClr val="FFFFFF"/>
                </a:solidFill>
              </a:rPr>
              <a:t>sjømatråd  </a:t>
            </a:r>
          </a:p>
        </p:txBody>
      </p:sp>
      <p:pic>
        <p:nvPicPr>
          <p:cNvPr id="25" name="Bilde 2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383" y="3303931"/>
            <a:ext cx="2484019" cy="1397148"/>
          </a:xfrm>
          <a:prstGeom prst="rect">
            <a:avLst/>
          </a:prstGeom>
        </p:spPr>
      </p:pic>
      <p:pic>
        <p:nvPicPr>
          <p:cNvPr id="26" name="Bilde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425" y="3171600"/>
            <a:ext cx="2521788" cy="16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02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kstSylinder 2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40" name="Tittel 1"/>
          <p:cNvSpPr>
            <a:spLocks noGrp="1"/>
          </p:cNvSpPr>
          <p:nvPr>
            <p:ph type="title"/>
          </p:nvPr>
        </p:nvSpPr>
        <p:spPr>
          <a:xfrm>
            <a:off x="550813" y="808228"/>
            <a:ext cx="944397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Hva slags fisk og sjømat spiser du?</a:t>
            </a:r>
            <a:endParaRPr lang="nb-NO" dirty="0">
              <a:solidFill>
                <a:srgbClr val="6F2761"/>
              </a:solidFill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468" y="3335928"/>
            <a:ext cx="2745513" cy="1020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kstSylinder 42"/>
          <p:cNvSpPr txBox="1"/>
          <p:nvPr/>
        </p:nvSpPr>
        <p:spPr>
          <a:xfrm>
            <a:off x="660445" y="2416131"/>
            <a:ext cx="94483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Laks, torsk 			    Kreps, reke			Krabbe, blåskjell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44" name="Rektangel 43"/>
          <p:cNvSpPr/>
          <p:nvPr/>
        </p:nvSpPr>
        <p:spPr>
          <a:xfrm rot="1285928">
            <a:off x="5802553" y="3662293"/>
            <a:ext cx="1635975" cy="2399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46" name="TekstSylinder 45"/>
          <p:cNvSpPr txBox="1"/>
          <p:nvPr/>
        </p:nvSpPr>
        <p:spPr>
          <a:xfrm>
            <a:off x="503858" y="7129623"/>
            <a:ext cx="9763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Tom Haga ved Norges </a:t>
            </a:r>
            <a:r>
              <a:rPr lang="nb-NO" sz="1200" dirty="0" smtClean="0">
                <a:solidFill>
                  <a:srgbClr val="FFFFFF"/>
                </a:solidFill>
              </a:rPr>
              <a:t>sjømatråd, </a:t>
            </a:r>
            <a:r>
              <a:rPr lang="en-GB" sz="1200" dirty="0" err="1">
                <a:solidFill>
                  <a:srgbClr val="FFFFFF"/>
                </a:solidFill>
              </a:rPr>
              <a:t>Lauritzen</a:t>
            </a:r>
            <a:r>
              <a:rPr lang="en-GB" sz="1200" dirty="0">
                <a:solidFill>
                  <a:srgbClr val="FFFFFF"/>
                </a:solidFill>
              </a:rPr>
              <a:t> og </a:t>
            </a:r>
            <a:r>
              <a:rPr lang="en-GB" sz="1200" dirty="0" err="1" smtClean="0">
                <a:solidFill>
                  <a:srgbClr val="FFFFFF"/>
                </a:solidFill>
              </a:rPr>
              <a:t>Westhammer</a:t>
            </a:r>
            <a:r>
              <a:rPr lang="nb-NO" sz="1200" dirty="0">
                <a:solidFill>
                  <a:srgbClr val="FFFFFF"/>
                </a:solidFill>
              </a:rPr>
              <a:t> ved Norges </a:t>
            </a:r>
            <a:r>
              <a:rPr lang="nb-NO" sz="1200" dirty="0" smtClean="0">
                <a:solidFill>
                  <a:srgbClr val="FFFFFF"/>
                </a:solidFill>
              </a:rPr>
              <a:t>sjømatråd, Eva Brænd ved Norges sjømatråd, Eiliv Leren ved Norges Sjømatråd, Per Eide Studio ved Norges Sjømatråd 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nb-NO" sz="1200" dirty="0" smtClean="0">
                <a:solidFill>
                  <a:srgbClr val="FFFFFF"/>
                </a:solidFill>
              </a:rPr>
              <a:t>  </a:t>
            </a:r>
            <a:endParaRPr lang="nb-NO" sz="1200" dirty="0">
              <a:solidFill>
                <a:srgbClr val="FFFFFF"/>
              </a:solidFill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68" y="4268778"/>
            <a:ext cx="2484022" cy="113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Bilde 47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272" y="3117806"/>
            <a:ext cx="1991244" cy="1918658"/>
          </a:xfrm>
          <a:prstGeom prst="rect">
            <a:avLst/>
          </a:prstGeom>
        </p:spPr>
      </p:pic>
      <p:pic>
        <p:nvPicPr>
          <p:cNvPr id="49" name="Bilde 48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585" y="2970129"/>
            <a:ext cx="3762812" cy="2150783"/>
          </a:xfrm>
          <a:prstGeom prst="rect">
            <a:avLst/>
          </a:prstGeom>
        </p:spPr>
      </p:pic>
      <p:pic>
        <p:nvPicPr>
          <p:cNvPr id="50" name="Bilde 49"/>
          <p:cNvPicPr>
            <a:picLocks noChangeAspect="1"/>
          </p:cNvPicPr>
          <p:nvPr/>
        </p:nvPicPr>
        <p:blipFill>
          <a:blip r:embed="rId9">
            <a:clrChange>
              <a:clrFrom>
                <a:srgbClr val="0C8BF1"/>
              </a:clrFrom>
              <a:clrTo>
                <a:srgbClr val="0C8B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370" y="3601304"/>
            <a:ext cx="1904492" cy="1089123"/>
          </a:xfrm>
          <a:prstGeom prst="rect">
            <a:avLst/>
          </a:prstGeom>
        </p:spPr>
      </p:pic>
      <p:pic>
        <p:nvPicPr>
          <p:cNvPr id="51" name="Bilde 50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859" y="4300661"/>
            <a:ext cx="1574986" cy="105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kstSylinder 2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719424" y="807855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 mye fisk skal jeg spise?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740134" y="2183956"/>
            <a:ext cx="4601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Fet fisk 2 ganger pr uke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2141" y="3139808"/>
            <a:ext cx="2711448" cy="1007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08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3246">
            <a:off x="1314647" y="4052315"/>
            <a:ext cx="2522420" cy="2453053"/>
          </a:xfrm>
          <a:prstGeom prst="rect">
            <a:avLst/>
          </a:prstGeom>
        </p:spPr>
      </p:pic>
      <p:sp>
        <p:nvSpPr>
          <p:cNvPr id="10" name="Rektangel 9"/>
          <p:cNvSpPr/>
          <p:nvPr/>
        </p:nvSpPr>
        <p:spPr>
          <a:xfrm rot="1285928">
            <a:off x="5802553" y="3662293"/>
            <a:ext cx="1635975" cy="2399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 rot="20239949">
            <a:off x="5868051" y="2348127"/>
            <a:ext cx="1277917" cy="6900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TekstSylinder 11"/>
          <p:cNvSpPr txBox="1"/>
          <p:nvPr/>
        </p:nvSpPr>
        <p:spPr>
          <a:xfrm>
            <a:off x="470913" y="7115449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nb-NO" sz="1200" dirty="0">
                <a:solidFill>
                  <a:srgbClr val="FFFFFF"/>
                </a:solidFill>
              </a:rPr>
              <a:t>Tom Haga ved Norges sjømatråd, </a:t>
            </a:r>
            <a:r>
              <a:rPr lang="en-GB" sz="1200" dirty="0" err="1">
                <a:solidFill>
                  <a:srgbClr val="FFFFFF"/>
                </a:solidFill>
              </a:rPr>
              <a:t>Lauritzen</a:t>
            </a:r>
            <a:r>
              <a:rPr lang="en-GB" sz="1200" dirty="0">
                <a:solidFill>
                  <a:srgbClr val="FFFFFF"/>
                </a:solidFill>
              </a:rPr>
              <a:t> og </a:t>
            </a:r>
            <a:r>
              <a:rPr lang="en-GB" sz="1200" dirty="0" err="1">
                <a:solidFill>
                  <a:srgbClr val="FFFFFF"/>
                </a:solidFill>
              </a:rPr>
              <a:t>Westhammer</a:t>
            </a:r>
            <a:r>
              <a:rPr lang="nb-NO" sz="1200" dirty="0">
                <a:solidFill>
                  <a:srgbClr val="FFFFFF"/>
                </a:solidFill>
              </a:rPr>
              <a:t> ved Norges </a:t>
            </a:r>
            <a:r>
              <a:rPr lang="nb-NO" sz="1200" dirty="0" smtClean="0">
                <a:solidFill>
                  <a:srgbClr val="FFFFFF"/>
                </a:solidFill>
              </a:rPr>
              <a:t>sjømatråd, egen database</a:t>
            </a:r>
          </a:p>
        </p:txBody>
      </p:sp>
      <p:pic>
        <p:nvPicPr>
          <p:cNvPr id="13" name="Bilde 12" descr="smil_merk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sp>
        <p:nvSpPr>
          <p:cNvPr id="14" name="Rektangel 13"/>
          <p:cNvSpPr/>
          <p:nvPr/>
        </p:nvSpPr>
        <p:spPr>
          <a:xfrm rot="20239949">
            <a:off x="7611103" y="3777880"/>
            <a:ext cx="1277917" cy="3450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Rektangel 14"/>
          <p:cNvSpPr/>
          <p:nvPr/>
        </p:nvSpPr>
        <p:spPr>
          <a:xfrm>
            <a:off x="5341388" y="2156831"/>
            <a:ext cx="40797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Mager </a:t>
            </a:r>
            <a:r>
              <a:rPr lang="nb-NO" sz="3000" dirty="0">
                <a:solidFill>
                  <a:srgbClr val="6F2761"/>
                </a:solidFill>
              </a:rPr>
              <a:t>fisk 1 gang pr uke </a:t>
            </a:r>
          </a:p>
        </p:txBody>
      </p:sp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85" b="90859" l="1470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969938">
            <a:off x="5912490" y="3670737"/>
            <a:ext cx="1815203" cy="2750685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5097" y="2881039"/>
            <a:ext cx="2769287" cy="126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28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719424" y="807855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 mye fisk skal jeg spise?</a:t>
            </a:r>
            <a:endParaRPr lang="nb-NO" dirty="0">
              <a:solidFill>
                <a:srgbClr val="6F2761"/>
              </a:solidFill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479">
            <a:off x="7334700" y="2996507"/>
            <a:ext cx="2390944" cy="1096904"/>
          </a:xfrm>
          <a:prstGeom prst="snip2DiagRect">
            <a:avLst>
              <a:gd name="adj1" fmla="val 0"/>
              <a:gd name="adj2" fmla="val 50000"/>
            </a:avLst>
          </a:prstGeom>
          <a:effectLst>
            <a:softEdge rad="31750"/>
          </a:effectLst>
        </p:spPr>
      </p:pic>
      <p:sp>
        <p:nvSpPr>
          <p:cNvPr id="7" name="TekstSylinder 6"/>
          <p:cNvSpPr txBox="1"/>
          <p:nvPr/>
        </p:nvSpPr>
        <p:spPr>
          <a:xfrm>
            <a:off x="716401" y="1977352"/>
            <a:ext cx="4601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Fet fisk 2 ganger pr uke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445" y="2836780"/>
            <a:ext cx="2711448" cy="1007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6707175" y="438523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508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3246">
            <a:off x="4344239" y="2145169"/>
            <a:ext cx="2522420" cy="2453053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924" y="4628220"/>
            <a:ext cx="2764481" cy="105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29609">
            <a:off x="4974940" y="4739716"/>
            <a:ext cx="526948" cy="1515283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11066">
            <a:off x="5785119" y="4444660"/>
            <a:ext cx="598415" cy="1620707"/>
          </a:xfrm>
          <a:prstGeom prst="rect">
            <a:avLst/>
          </a:prstGeom>
        </p:spPr>
      </p:pic>
      <p:pic>
        <p:nvPicPr>
          <p:cNvPr id="14" name="Picture 2" descr="Ørret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445" y="3755986"/>
            <a:ext cx="2671960" cy="84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kstSylinder 14"/>
          <p:cNvSpPr txBox="1"/>
          <p:nvPr/>
        </p:nvSpPr>
        <p:spPr>
          <a:xfrm>
            <a:off x="624929" y="5772668"/>
            <a:ext cx="35888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Laks, ørret, makrell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16" name="Rektangel 15"/>
          <p:cNvSpPr/>
          <p:nvPr/>
        </p:nvSpPr>
        <p:spPr>
          <a:xfrm rot="3201998">
            <a:off x="5637137" y="2670103"/>
            <a:ext cx="1635975" cy="4898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488653" y="7194246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Tom Haga ved Norges sjømatråd, </a:t>
            </a:r>
            <a:r>
              <a:rPr lang="en-GB" sz="1200" dirty="0" err="1">
                <a:solidFill>
                  <a:srgbClr val="FFFFFF"/>
                </a:solidFill>
              </a:rPr>
              <a:t>Eiliv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Leren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ved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Norges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sjømatråd</a:t>
            </a:r>
            <a:r>
              <a:rPr lang="en-GB" sz="1200" dirty="0" smtClean="0">
                <a:solidFill>
                  <a:srgbClr val="FFFFFF"/>
                </a:solidFill>
              </a:rPr>
              <a:t>, </a:t>
            </a:r>
            <a:r>
              <a:rPr lang="en-GB" sz="1200" dirty="0" err="1" smtClean="0">
                <a:solidFill>
                  <a:srgbClr val="FFFFFF"/>
                </a:solidFill>
              </a:rPr>
              <a:t>Egen</a:t>
            </a:r>
            <a:r>
              <a:rPr lang="en-GB" sz="1200" dirty="0" smtClean="0">
                <a:solidFill>
                  <a:srgbClr val="FFFFFF"/>
                </a:solidFill>
              </a:rPr>
              <a:t> database</a:t>
            </a:r>
            <a:r>
              <a:rPr lang="nb-NO" sz="1200" dirty="0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8" name="Bilde 17" descr="smil_merke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21" name="Picture 2" descr="http://www.fiskeri.no/Fiskeobs/Makrellfilet6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858085">
            <a:off x="8429620" y="4212710"/>
            <a:ext cx="953048" cy="196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2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forskjellige matvarer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081"/>
          <a:stretch/>
        </p:blipFill>
        <p:spPr>
          <a:xfrm>
            <a:off x="7585484" y="2947352"/>
            <a:ext cx="2568166" cy="1485428"/>
          </a:xfrm>
          <a:prstGeom prst="parallelogram">
            <a:avLst>
              <a:gd name="adj" fmla="val 0"/>
            </a:avLst>
          </a:prstGeom>
        </p:spPr>
      </p:pic>
      <p:sp>
        <p:nvSpPr>
          <p:cNvPr id="10" name="Rektangel 9"/>
          <p:cNvSpPr/>
          <p:nvPr/>
        </p:nvSpPr>
        <p:spPr>
          <a:xfrm rot="19755571">
            <a:off x="7503637" y="3797064"/>
            <a:ext cx="381015" cy="8650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 rot="15231992">
            <a:off x="8279933" y="2132786"/>
            <a:ext cx="564138" cy="17577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75157" y="7091403"/>
            <a:ext cx="9903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morguefile.com,  </a:t>
            </a:r>
            <a:r>
              <a:rPr lang="nb-NO" sz="1200" dirty="0" err="1" smtClean="0">
                <a:solidFill>
                  <a:srgbClr val="FFFFFF"/>
                </a:solidFill>
              </a:rPr>
              <a:t>Nortura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20" name="Picture 5" descr="F:\Avdeling Aker\Felleskatalog Aker\Migrasjonshelse\Administrasjon\Informasjonsstrategi\Bildebase\Fra morguefile\Mat og drikke\file0001861557177; brokkoli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8FCFB"/>
              </a:clrFrom>
              <a:clrTo>
                <a:srgbClr val="F8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3771" y="2764026"/>
            <a:ext cx="1121754" cy="113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Bilde 21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4014" y="4546464"/>
            <a:ext cx="1245327" cy="466477"/>
          </a:xfrm>
          <a:prstGeom prst="rect">
            <a:avLst/>
          </a:prstGeom>
        </p:spPr>
      </p:pic>
      <p:pic>
        <p:nvPicPr>
          <p:cNvPr id="23" name="Bilde 2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11290" r="7827" b="19289"/>
          <a:stretch/>
        </p:blipFill>
        <p:spPr>
          <a:xfrm>
            <a:off x="2198312" y="3744328"/>
            <a:ext cx="295704" cy="227914"/>
          </a:xfrm>
          <a:prstGeom prst="rect">
            <a:avLst/>
          </a:prstGeom>
        </p:spPr>
      </p:pic>
      <p:pic>
        <p:nvPicPr>
          <p:cNvPr id="24" name="Bilde 23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74" t="68433" r="8369" b="5674"/>
          <a:stretch/>
        </p:blipFill>
        <p:spPr>
          <a:xfrm>
            <a:off x="1765885" y="3903604"/>
            <a:ext cx="907330" cy="19417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5" name="Picture 3" descr="F:\Avdeling Aker\Felleskatalog Aker\Migrasjonshelse\Administrasjon\Informasjonsstrategi\Bildebase\lunsj.no\løk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1" t="30113" r="28108" b="25764"/>
          <a:stretch/>
        </p:blipFill>
        <p:spPr bwMode="auto">
          <a:xfrm>
            <a:off x="1545445" y="3327340"/>
            <a:ext cx="772672" cy="75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F:\Avdeling Aker\Felleskatalog Aker\Migrasjonshelse\Administrasjon\Informasjonsstrategi\Bildebase\div nettsteder\purre fra ndla.no.jpg"/>
          <p:cNvPicPr>
            <a:picLocks noChangeAspect="1" noChangeArrowheads="1"/>
          </p:cNvPicPr>
          <p:nvPr/>
        </p:nvPicPr>
        <p:blipFill rotWithShape="1"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16753">
            <a:off x="762219" y="3854750"/>
            <a:ext cx="2914662" cy="87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2567" y="2012131"/>
            <a:ext cx="1502998" cy="1436084"/>
          </a:xfrm>
          <a:prstGeom prst="rect">
            <a:avLst/>
          </a:prstGeom>
        </p:spPr>
      </p:pic>
      <p:pic>
        <p:nvPicPr>
          <p:cNvPr id="46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219" y="4823653"/>
            <a:ext cx="2721694" cy="195656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Bilde 46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6089" y="4884323"/>
            <a:ext cx="1854251" cy="1146521"/>
          </a:xfrm>
          <a:prstGeom prst="ellipse">
            <a:avLst/>
          </a:prstGeom>
        </p:spPr>
      </p:pic>
      <p:pic>
        <p:nvPicPr>
          <p:cNvPr id="33" name="Bilde 32" descr="smil_merk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1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4678" y="5817912"/>
            <a:ext cx="1537459" cy="1067148"/>
          </a:xfrm>
          <a:prstGeom prst="ellipse">
            <a:avLst/>
          </a:prstGeom>
        </p:spPr>
      </p:pic>
      <p:sp>
        <p:nvSpPr>
          <p:cNvPr id="37" name="Pil høyre 3"/>
          <p:cNvSpPr/>
          <p:nvPr/>
        </p:nvSpPr>
        <p:spPr>
          <a:xfrm rot="5340000">
            <a:off x="4504689" y="4054530"/>
            <a:ext cx="661372" cy="728559"/>
          </a:xfrm>
          <a:prstGeom prst="rightArrow">
            <a:avLst/>
          </a:prstGeom>
          <a:solidFill>
            <a:srgbClr val="086B8E"/>
          </a:solidFill>
          <a:ln w="28575"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86B8E"/>
              </a:solidFill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5445" y="2463470"/>
            <a:ext cx="855959" cy="939777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0604" y="2947352"/>
            <a:ext cx="2022286" cy="1105681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216" b="89871" l="0" r="90000">
                        <a14:foregroundMark x1="17581" y1="27586" x2="22097" y2="17457"/>
                        <a14:foregroundMark x1="9839" y1="24353" x2="16290" y2="21767"/>
                        <a14:foregroundMark x1="12419" y1="12716" x2="19355" y2="18966"/>
                        <a14:foregroundMark x1="20484" y1="14655" x2="71452" y2="26724"/>
                        <a14:foregroundMark x1="20968" y1="10560" x2="72258" y2="23491"/>
                        <a14:foregroundMark x1="27419" y1="10991" x2="36452" y2="10991"/>
                        <a14:foregroundMark x1="45323" y1="15517" x2="77581" y2="26724"/>
                        <a14:foregroundMark x1="56774" y1="17888" x2="66452" y2="20905"/>
                        <a14:foregroundMark x1="17097" y1="39224" x2="25000" y2="31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4" r="17428" b="9810"/>
          <a:stretch/>
        </p:blipFill>
        <p:spPr>
          <a:xfrm>
            <a:off x="2198312" y="2947352"/>
            <a:ext cx="902021" cy="796976"/>
          </a:xfrm>
          <a:prstGeom prst="rect">
            <a:avLst/>
          </a:prstGeom>
        </p:spPr>
      </p:pic>
      <p:sp>
        <p:nvSpPr>
          <p:cNvPr id="29" name="Tittel 1"/>
          <p:cNvSpPr txBox="1">
            <a:spLocks/>
          </p:cNvSpPr>
          <p:nvPr/>
        </p:nvSpPr>
        <p:spPr>
          <a:xfrm>
            <a:off x="722863" y="1105014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Spis variert</a:t>
            </a:r>
          </a:p>
          <a:p>
            <a:pPr algn="l"/>
            <a:r>
              <a:rPr lang="nb-NO" sz="3300" dirty="0" smtClean="0">
                <a:solidFill>
                  <a:srgbClr val="086B8E"/>
                </a:solidFill>
              </a:rPr>
              <a:t>Tallerkenmodellen</a:t>
            </a:r>
            <a:endParaRPr lang="nb-NO" sz="3300" dirty="0">
              <a:solidFill>
                <a:srgbClr val="086B8E"/>
              </a:solidFill>
            </a:endParaRPr>
          </a:p>
        </p:txBody>
      </p:sp>
      <p:pic>
        <p:nvPicPr>
          <p:cNvPr id="26" name="Bilde 25"/>
          <p:cNvPicPr>
            <a:picLocks noChangeAspect="1"/>
          </p:cNvPicPr>
          <p:nvPr/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216" b="89871" l="0" r="90000">
                        <a14:foregroundMark x1="17581" y1="27586" x2="22097" y2="17457"/>
                        <a14:foregroundMark x1="9839" y1="24353" x2="16290" y2="21767"/>
                        <a14:foregroundMark x1="12419" y1="12716" x2="19355" y2="18966"/>
                        <a14:foregroundMark x1="20484" y1="14655" x2="71452" y2="26724"/>
                        <a14:foregroundMark x1="20968" y1="10560" x2="72258" y2="23491"/>
                        <a14:foregroundMark x1="27419" y1="10991" x2="36452" y2="10991"/>
                        <a14:foregroundMark x1="45323" y1="15517" x2="77581" y2="26724"/>
                        <a14:foregroundMark x1="56774" y1="17888" x2="66452" y2="20905"/>
                        <a14:foregroundMark x1="17097" y1="39224" x2="25000" y2="31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4" r="17428" b="9810"/>
          <a:stretch/>
        </p:blipFill>
        <p:spPr>
          <a:xfrm>
            <a:off x="2801722" y="2801573"/>
            <a:ext cx="902021" cy="79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96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kstSylinder 2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6" name="Tittel 1"/>
          <p:cNvSpPr>
            <a:spLocks noGrp="1"/>
          </p:cNvSpPr>
          <p:nvPr>
            <p:ph type="title"/>
          </p:nvPr>
        </p:nvSpPr>
        <p:spPr>
          <a:xfrm>
            <a:off x="659337" y="847453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 mye fisk skal jeg spise?</a:t>
            </a:r>
            <a:endParaRPr lang="nb-NO" dirty="0">
              <a:solidFill>
                <a:srgbClr val="6F2761"/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1495" y="4651119"/>
            <a:ext cx="2102625" cy="1438638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659337" y="2030836"/>
            <a:ext cx="40797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Mager </a:t>
            </a:r>
            <a:r>
              <a:rPr lang="nb-NO" sz="3000" dirty="0">
                <a:solidFill>
                  <a:srgbClr val="6F2761"/>
                </a:solidFill>
              </a:rPr>
              <a:t>fisk 1 gang pr uke </a:t>
            </a: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8879" y="2753711"/>
            <a:ext cx="1689473" cy="1897408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85" b="90859" l="1470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969938">
            <a:off x="4225787" y="2180707"/>
            <a:ext cx="1815203" cy="2750685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977" y="4195134"/>
            <a:ext cx="2909073" cy="166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08" y="2986335"/>
            <a:ext cx="2769287" cy="126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ilde 12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907" b="89783" l="9922" r="973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805334" y="4380794"/>
            <a:ext cx="1839415" cy="1783564"/>
          </a:xfrm>
          <a:prstGeom prst="rect">
            <a:avLst/>
          </a:prstGeom>
        </p:spPr>
      </p:pic>
      <p:sp>
        <p:nvSpPr>
          <p:cNvPr id="14" name="TekstSylinder 13"/>
          <p:cNvSpPr txBox="1"/>
          <p:nvPr/>
        </p:nvSpPr>
        <p:spPr>
          <a:xfrm>
            <a:off x="808689" y="5726322"/>
            <a:ext cx="20297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Torsk, sei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73808" y="7133450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</a:t>
            </a:r>
            <a:r>
              <a:rPr lang="en-GB" sz="1200" dirty="0" err="1">
                <a:solidFill>
                  <a:srgbClr val="FFFFFF"/>
                </a:solidFill>
              </a:rPr>
              <a:t>Lauritzen</a:t>
            </a:r>
            <a:r>
              <a:rPr lang="en-GB" sz="1200" dirty="0">
                <a:solidFill>
                  <a:srgbClr val="FFFFFF"/>
                </a:solidFill>
              </a:rPr>
              <a:t> og </a:t>
            </a:r>
            <a:r>
              <a:rPr lang="en-GB" sz="1200" dirty="0" err="1">
                <a:solidFill>
                  <a:srgbClr val="FFFFFF"/>
                </a:solidFill>
              </a:rPr>
              <a:t>Westhammer</a:t>
            </a:r>
            <a:r>
              <a:rPr lang="nb-NO" sz="1200" dirty="0">
                <a:solidFill>
                  <a:srgbClr val="FFFFFF"/>
                </a:solidFill>
              </a:rPr>
              <a:t> ved Norges </a:t>
            </a:r>
            <a:r>
              <a:rPr lang="nb-NO" sz="1200" dirty="0" smtClean="0">
                <a:solidFill>
                  <a:srgbClr val="FFFFFF"/>
                </a:solidFill>
              </a:rPr>
              <a:t>sjømatråd, </a:t>
            </a:r>
            <a:r>
              <a:rPr lang="en-GB" sz="1200" dirty="0" err="1">
                <a:solidFill>
                  <a:srgbClr val="FFFFFF"/>
                </a:solidFill>
              </a:rPr>
              <a:t>Eiliv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Leren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ved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Norges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sjømatråd</a:t>
            </a:r>
            <a:r>
              <a:rPr lang="en-GB" sz="1200" dirty="0" smtClean="0">
                <a:solidFill>
                  <a:srgbClr val="FFFFFF"/>
                </a:solidFill>
              </a:rPr>
              <a:t>, </a:t>
            </a:r>
            <a:r>
              <a:rPr lang="nb-NO" sz="1200" dirty="0" smtClean="0">
                <a:solidFill>
                  <a:srgbClr val="FFFFFF"/>
                </a:solidFill>
              </a:rPr>
              <a:t> Egen database</a:t>
            </a:r>
          </a:p>
        </p:txBody>
      </p:sp>
      <p:pic>
        <p:nvPicPr>
          <p:cNvPr id="16" name="Bilde 15" descr="smil_merke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1815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481" y="2835188"/>
            <a:ext cx="2656888" cy="1853458"/>
          </a:xfrm>
          <a:prstGeom prst="rect">
            <a:avLst/>
          </a:prstGeom>
          <a:ln w="38100">
            <a:solidFill>
              <a:srgbClr val="6F2761"/>
            </a:solidFill>
          </a:ln>
        </p:spPr>
      </p:pic>
      <p:sp>
        <p:nvSpPr>
          <p:cNvPr id="29" name="TekstSylinder 2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847228" y="2151299"/>
            <a:ext cx="4601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Fet fisk 2 ganger pr uke </a:t>
            </a:r>
          </a:p>
        </p:txBody>
      </p:sp>
      <p:sp>
        <p:nvSpPr>
          <p:cNvPr id="6" name="Tittel 1"/>
          <p:cNvSpPr>
            <a:spLocks noGrp="1"/>
          </p:cNvSpPr>
          <p:nvPr>
            <p:ph type="title"/>
          </p:nvPr>
        </p:nvSpPr>
        <p:spPr>
          <a:xfrm>
            <a:off x="847228" y="956948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 mye fisk skal jeg spise? 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5614991" y="2139351"/>
            <a:ext cx="40797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Mager </a:t>
            </a:r>
            <a:r>
              <a:rPr lang="nb-NO" sz="3000" dirty="0">
                <a:solidFill>
                  <a:srgbClr val="6F2761"/>
                </a:solidFill>
              </a:rPr>
              <a:t>fisk 1 gang pr uke </a:t>
            </a:r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827" y="2835188"/>
            <a:ext cx="2810486" cy="1903398"/>
          </a:xfrm>
          <a:prstGeom prst="rect">
            <a:avLst/>
          </a:prstGeom>
          <a:ln w="28575">
            <a:solidFill>
              <a:srgbClr val="6F2761"/>
            </a:solidFill>
          </a:ln>
        </p:spPr>
      </p:pic>
      <p:pic>
        <p:nvPicPr>
          <p:cNvPr id="13" name="Bild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161" y="4410643"/>
            <a:ext cx="1935164" cy="170009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5" name="TekstSylinder 14"/>
          <p:cNvSpPr txBox="1"/>
          <p:nvPr/>
        </p:nvSpPr>
        <p:spPr>
          <a:xfrm>
            <a:off x="436180" y="7131466"/>
            <a:ext cx="9616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</a:t>
            </a:r>
            <a:r>
              <a:rPr lang="nb-NO" sz="1200" dirty="0">
                <a:solidFill>
                  <a:srgbClr val="FFFFFF"/>
                </a:solidFill>
              </a:rPr>
              <a:t>: Tom Haga ved Norges sjømatråd </a:t>
            </a:r>
            <a:r>
              <a:rPr lang="nb-NO" sz="1200" dirty="0" smtClean="0">
                <a:solidFill>
                  <a:srgbClr val="FFFFFF"/>
                </a:solidFill>
              </a:rPr>
              <a:t>,</a:t>
            </a:r>
            <a:r>
              <a:rPr lang="en-GB" sz="1200" dirty="0">
                <a:solidFill>
                  <a:srgbClr val="FFFFFF"/>
                </a:solidFill>
              </a:rPr>
              <a:t> Studio Dreyer-Hensley, </a:t>
            </a:r>
            <a:r>
              <a:rPr lang="en-GB" sz="1200" dirty="0" err="1">
                <a:solidFill>
                  <a:srgbClr val="FFFFFF"/>
                </a:solidFill>
              </a:rPr>
              <a:t>Kristin&amp;Vibeke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ved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Norges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sjømatråd</a:t>
            </a:r>
            <a:r>
              <a:rPr lang="en-GB" sz="1200" dirty="0" smtClean="0">
                <a:solidFill>
                  <a:srgbClr val="FFFFFF"/>
                </a:solidFill>
              </a:rPr>
              <a:t>, Astrid Hals</a:t>
            </a:r>
            <a:r>
              <a:rPr lang="nb-NO" sz="1200" dirty="0">
                <a:solidFill>
                  <a:srgbClr val="FFFFFF"/>
                </a:solidFill>
              </a:rPr>
              <a:t> ved </a:t>
            </a:r>
            <a:r>
              <a:rPr lang="nb-NO" sz="1200" dirty="0" smtClean="0">
                <a:solidFill>
                  <a:srgbClr val="FFFFFF"/>
                </a:solidFill>
              </a:rPr>
              <a:t>Norges sjømatråd, </a:t>
            </a:r>
          </a:p>
          <a:p>
            <a:r>
              <a:rPr lang="en-GB" sz="1200" dirty="0" err="1" smtClean="0">
                <a:solidFill>
                  <a:srgbClr val="FFFFFF"/>
                </a:solidFill>
              </a:rPr>
              <a:t>Esten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Borgos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ved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Norges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 smtClean="0">
                <a:solidFill>
                  <a:srgbClr val="FFFFFF"/>
                </a:solidFill>
              </a:rPr>
              <a:t>sjømatråd</a:t>
            </a:r>
            <a:r>
              <a:rPr lang="en-GB" sz="1200" dirty="0" smtClean="0">
                <a:solidFill>
                  <a:srgbClr val="FFFFFF"/>
                </a:solidFill>
              </a:rPr>
              <a:t>, </a:t>
            </a:r>
            <a:r>
              <a:rPr lang="nb-NO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nb-NO" sz="1200" dirty="0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6" name="Bilde 15" descr="smil_merk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303" y="6509788"/>
            <a:ext cx="960991" cy="960991"/>
          </a:xfrm>
          <a:prstGeom prst="ellipse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105" y="4538932"/>
            <a:ext cx="2660301" cy="1776189"/>
          </a:xfrm>
          <a:prstGeom prst="rect">
            <a:avLst/>
          </a:prstGeom>
          <a:ln w="28575">
            <a:solidFill>
              <a:srgbClr val="6F2761"/>
            </a:solidFill>
          </a:ln>
        </p:spPr>
      </p:pic>
      <p:pic>
        <p:nvPicPr>
          <p:cNvPr id="18" name="Bilde 17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9826" y="4410642"/>
            <a:ext cx="2124295" cy="1941975"/>
          </a:xfrm>
          <a:prstGeom prst="rect">
            <a:avLst/>
          </a:prstGeom>
          <a:ln w="38100">
            <a:solidFill>
              <a:srgbClr val="6F2761"/>
            </a:solidFill>
          </a:ln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73999">
            <a:off x="5550884" y="4370141"/>
            <a:ext cx="2849880" cy="213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847228" y="986926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Eksempler</a:t>
            </a:r>
            <a:endParaRPr lang="nb-NO" dirty="0">
              <a:solidFill>
                <a:srgbClr val="6F2761"/>
              </a:solidFill>
            </a:endParaRPr>
          </a:p>
        </p:txBody>
      </p:sp>
      <p:pic>
        <p:nvPicPr>
          <p:cNvPr id="6" name="Plassholder for innhold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176643" y="2488254"/>
            <a:ext cx="6328893" cy="3690317"/>
          </a:xfrm>
          <a:prstGeom prst="rect">
            <a:avLst/>
          </a:prstGeom>
        </p:spPr>
      </p:pic>
      <p:pic>
        <p:nvPicPr>
          <p:cNvPr id="7" name="Picture 8" descr="SUNT PÅ BOKS: Fiskepålegg er kanskje det aller sunneste du kan ha på brødskiva, men velg gjerne noe annet enn makrell i tomat. Foto: ERIK HELGENESET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740" y="2883509"/>
            <a:ext cx="4740443" cy="221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4162" y="4648895"/>
            <a:ext cx="2718991" cy="1529676"/>
          </a:xfrm>
          <a:prstGeom prst="rect">
            <a:avLst/>
          </a:prstGeom>
        </p:spPr>
      </p:pic>
      <p:sp>
        <p:nvSpPr>
          <p:cNvPr id="9" name="TekstSylinder 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443174" y="7088874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Norges sjømatråd </a:t>
            </a:r>
          </a:p>
        </p:txBody>
      </p:sp>
      <p:sp>
        <p:nvSpPr>
          <p:cNvPr id="11" name="Rektangel 10"/>
          <p:cNvSpPr/>
          <p:nvPr/>
        </p:nvSpPr>
        <p:spPr>
          <a:xfrm rot="1330033">
            <a:off x="5849912" y="5002999"/>
            <a:ext cx="396169" cy="3254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ktangel 11"/>
          <p:cNvSpPr/>
          <p:nvPr/>
        </p:nvSpPr>
        <p:spPr>
          <a:xfrm rot="20217770">
            <a:off x="7933440" y="4993501"/>
            <a:ext cx="430390" cy="30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 rot="20678861">
            <a:off x="8491631" y="5442685"/>
            <a:ext cx="430390" cy="3062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ektangel 13"/>
          <p:cNvSpPr/>
          <p:nvPr/>
        </p:nvSpPr>
        <p:spPr>
          <a:xfrm rot="20678861">
            <a:off x="4190106" y="5643349"/>
            <a:ext cx="181356" cy="12615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Rektangel 14"/>
          <p:cNvSpPr/>
          <p:nvPr/>
        </p:nvSpPr>
        <p:spPr>
          <a:xfrm rot="20678861">
            <a:off x="4363910" y="5013484"/>
            <a:ext cx="351998" cy="131106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6" name="Bilde 15" descr="smil_merk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8647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717267" y="890429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Eksempler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6835301" y="3060881"/>
            <a:ext cx="2841096" cy="2066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180" y="2809311"/>
            <a:ext cx="2916536" cy="2187402"/>
          </a:xfrm>
          <a:prstGeom prst="rect">
            <a:avLst/>
          </a:prstGeom>
        </p:spPr>
      </p:pic>
      <p:sp>
        <p:nvSpPr>
          <p:cNvPr id="9" name="Rektangel 8"/>
          <p:cNvSpPr/>
          <p:nvPr/>
        </p:nvSpPr>
        <p:spPr>
          <a:xfrm>
            <a:off x="2833632" y="3903012"/>
            <a:ext cx="319986" cy="13811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479015" y="7116194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Studio-Dreyer Hensley</a:t>
            </a:r>
            <a:r>
              <a:rPr lang="nb-NO" sz="1200" dirty="0">
                <a:solidFill>
                  <a:srgbClr val="FFFFFF"/>
                </a:solidFill>
              </a:rPr>
              <a:t> </a:t>
            </a:r>
            <a:r>
              <a:rPr lang="nb-NO" sz="1200" dirty="0" smtClean="0">
                <a:solidFill>
                  <a:srgbClr val="FFFFFF"/>
                </a:solidFill>
              </a:rPr>
              <a:t>ved Norges sjømatråd, B</a:t>
            </a:r>
            <a:r>
              <a:rPr lang="en-GB" sz="1200" dirty="0" err="1" smtClean="0">
                <a:solidFill>
                  <a:srgbClr val="FFFFFF"/>
                </a:solidFill>
              </a:rPr>
              <a:t>ent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en-GB" sz="1200" dirty="0" err="1">
                <a:solidFill>
                  <a:srgbClr val="FFFFFF"/>
                </a:solidFill>
              </a:rPr>
              <a:t>Raanes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 err="1">
                <a:solidFill>
                  <a:srgbClr val="FFFFFF"/>
                </a:solidFill>
              </a:rPr>
              <a:t>Sørensen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 err="1">
                <a:solidFill>
                  <a:srgbClr val="FFFFFF"/>
                </a:solidFill>
              </a:rPr>
              <a:t>ved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nb-NO" sz="1200" dirty="0">
                <a:solidFill>
                  <a:srgbClr val="FFFFFF"/>
                </a:solidFill>
              </a:rPr>
              <a:t>Norges </a:t>
            </a:r>
            <a:r>
              <a:rPr lang="nb-NO" sz="1200" dirty="0" smtClean="0">
                <a:solidFill>
                  <a:srgbClr val="FFFFFF"/>
                </a:solidFill>
              </a:rPr>
              <a:t>sjømatråd </a:t>
            </a:r>
          </a:p>
        </p:txBody>
      </p:sp>
      <p:pic>
        <p:nvPicPr>
          <p:cNvPr id="11" name="Bilde 10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67" y="2497644"/>
            <a:ext cx="2600301" cy="3467068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716" y="2821609"/>
            <a:ext cx="3601938" cy="240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3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502" y="3459601"/>
            <a:ext cx="3963648" cy="1797797"/>
          </a:xfrm>
          <a:prstGeom prst="rect">
            <a:avLst/>
          </a:prstGeom>
        </p:spPr>
      </p:pic>
      <p:sp>
        <p:nvSpPr>
          <p:cNvPr id="3" name="Tittel 1"/>
          <p:cNvSpPr>
            <a:spLocks noGrp="1"/>
          </p:cNvSpPr>
          <p:nvPr>
            <p:ph type="title"/>
          </p:nvPr>
        </p:nvSpPr>
        <p:spPr>
          <a:xfrm>
            <a:off x="907775" y="874555"/>
            <a:ext cx="978086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 smtClean="0">
                <a:solidFill>
                  <a:srgbClr val="6F2761"/>
                </a:solidFill>
              </a:rPr>
              <a:t>Tips! Ta tran hver dag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479015" y="7116194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</a:p>
        </p:txBody>
      </p:sp>
      <p:pic>
        <p:nvPicPr>
          <p:cNvPr id="6" name="Bilde 5" descr="smil_merk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89" b="100000" l="0" r="100000">
                        <a14:foregroundMark x1="32850" y1="3596" x2="68187" y2="2707"/>
                        <a14:foregroundMark x1="67668" y1="3798" x2="67254" y2="35434"/>
                        <a14:foregroundMark x1="69948" y1="24929" x2="98238" y2="38303"/>
                        <a14:foregroundMark x1="35648" y1="13010" x2="30570" y2="30182"/>
                        <a14:foregroundMark x1="23627" y1="27838" x2="6425" y2="38303"/>
                        <a14:foregroundMark x1="4663" y1="39758" x2="4145" y2="94182"/>
                        <a14:foregroundMark x1="4663" y1="94545" x2="12021" y2="99071"/>
                        <a14:foregroundMark x1="12953" y1="99596" x2="91813" y2="97414"/>
                        <a14:foregroundMark x1="96891" y1="93818" x2="98238" y2="40323"/>
                        <a14:backgroundMark x1="19106" y1="17116" x2="8130" y2="31062"/>
                        <a14:backgroundMark x1="75203" y1="16482" x2="91057" y2="27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3134" y="2759754"/>
            <a:ext cx="1499711" cy="3845608"/>
          </a:xfrm>
          <a:prstGeom prst="rect">
            <a:avLst/>
          </a:prstGeom>
        </p:spPr>
      </p:pic>
      <p:sp>
        <p:nvSpPr>
          <p:cNvPr id="9" name="Rektangel 8"/>
          <p:cNvSpPr/>
          <p:nvPr/>
        </p:nvSpPr>
        <p:spPr>
          <a:xfrm rot="234876">
            <a:off x="5557413" y="5267002"/>
            <a:ext cx="493692" cy="16144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 rot="19038685">
            <a:off x="3773180" y="6385088"/>
            <a:ext cx="403233" cy="4318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0885" y="3145635"/>
            <a:ext cx="4068516" cy="280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5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779"/>
          <a:stretch/>
        </p:blipFill>
        <p:spPr bwMode="auto">
          <a:xfrm>
            <a:off x="2595706" y="4952049"/>
            <a:ext cx="946089" cy="190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tel 1"/>
          <p:cNvSpPr txBox="1">
            <a:spLocks/>
          </p:cNvSpPr>
          <p:nvPr/>
        </p:nvSpPr>
        <p:spPr>
          <a:xfrm>
            <a:off x="1226951" y="1155032"/>
            <a:ext cx="7263588" cy="1588168"/>
          </a:xfrm>
          <a:prstGeom prst="cloudCallout">
            <a:avLst>
              <a:gd name="adj1" fmla="val -24837"/>
              <a:gd name="adj2" fmla="val 87777"/>
            </a:avLst>
          </a:prstGeom>
          <a:solidFill>
            <a:srgbClr val="6F2761"/>
          </a:solidFill>
          <a:ln>
            <a:solidFill>
              <a:srgbClr val="6F2761"/>
            </a:solidFill>
          </a:ln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sz="3000" b="1" dirty="0">
              <a:solidFill>
                <a:srgbClr val="E26F08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5" name="Alternativ prosess 4"/>
          <p:cNvSpPr/>
          <p:nvPr/>
        </p:nvSpPr>
        <p:spPr>
          <a:xfrm>
            <a:off x="4990724" y="3465586"/>
            <a:ext cx="3914775" cy="972351"/>
          </a:xfrm>
          <a:prstGeom prst="flowChartAlternateProcess">
            <a:avLst/>
          </a:prstGeom>
          <a:solidFill>
            <a:srgbClr val="6F2761"/>
          </a:solidFill>
          <a:ln>
            <a:solidFill>
              <a:srgbClr val="6F2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 smtClean="0">
                <a:solidFill>
                  <a:srgbClr val="FFFFFF"/>
                </a:solidFill>
              </a:rPr>
              <a:t>Snakk sammen </a:t>
            </a: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52" y="4526252"/>
            <a:ext cx="5242718" cy="2376163"/>
          </a:xfrm>
          <a:prstGeom prst="rect">
            <a:avLst/>
          </a:prstGeom>
        </p:spPr>
      </p:pic>
      <p:pic>
        <p:nvPicPr>
          <p:cNvPr id="7" name="3DC9E2C9-8896-451F-A756-CED9F78EDE08" descr="994C92A0-1C88-4046-82FB-93E2251BF15F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806" y="3281682"/>
            <a:ext cx="1657414" cy="362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ktangel 7"/>
          <p:cNvSpPr/>
          <p:nvPr/>
        </p:nvSpPr>
        <p:spPr>
          <a:xfrm>
            <a:off x="1855806" y="1672117"/>
            <a:ext cx="72240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b="1" dirty="0">
                <a:solidFill>
                  <a:srgbClr val="FFFFFF"/>
                </a:solidFill>
              </a:rPr>
              <a:t>Hvorfor skal </a:t>
            </a:r>
            <a:r>
              <a:rPr lang="nb-NO" sz="3000" b="1" dirty="0" smtClean="0">
                <a:solidFill>
                  <a:srgbClr val="FFFFFF"/>
                </a:solidFill>
              </a:rPr>
              <a:t>vi </a:t>
            </a:r>
            <a:r>
              <a:rPr lang="nb-NO" sz="3000" b="1" dirty="0">
                <a:solidFill>
                  <a:srgbClr val="FFFFFF"/>
                </a:solidFill>
              </a:rPr>
              <a:t>spise fisk og sjømat? 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45" y="3758378"/>
            <a:ext cx="1415122" cy="324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43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434474" y="7218425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inspirasjon fra Norges sjømatråd </a:t>
            </a:r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835343" y="944668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Hvorfor skal jeg spise fisk og sjømat? 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847228" y="2094314"/>
            <a:ext cx="92272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Sunt fett (omega 3), Vitamin D og jod er viktig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59" y="3488285"/>
            <a:ext cx="1334339" cy="3059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315" y="5653262"/>
            <a:ext cx="900806" cy="115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718" y="3073404"/>
            <a:ext cx="1516160" cy="271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\\oslofelles.oslo.kommune.no\ctx-profile-is\HEL\folderredir\HEL163407\Desktop\korrektur 2\D vitamin_husk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878" y="2960152"/>
            <a:ext cx="2318611" cy="257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3"/>
          <a:stretch/>
        </p:blipFill>
        <p:spPr bwMode="auto">
          <a:xfrm flipH="1">
            <a:off x="8661417" y="4090767"/>
            <a:ext cx="1322805" cy="289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851" y="3146891"/>
            <a:ext cx="2092808" cy="316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2" y="3795247"/>
            <a:ext cx="916885" cy="81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35" y="3821679"/>
            <a:ext cx="1425427" cy="3124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6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455230" y="7094560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847226" y="930238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Hvorfor skal jeg spise fisk og sjømat? 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847227" y="2232560"/>
            <a:ext cx="45144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Lite sollys = lite vitamin D  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9"/>
          <a:stretch/>
        </p:blipFill>
        <p:spPr bwMode="auto">
          <a:xfrm>
            <a:off x="1734724" y="2864867"/>
            <a:ext cx="6913976" cy="3817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59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897" y="4362629"/>
            <a:ext cx="1062807" cy="232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\\oslofelles.oslo.kommune.no\ctx-profile-is\HEL\folderredir\HEL163407\Desktop\korrektur 2\D vitamin_beinskj+©rhet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991" y="3103027"/>
            <a:ext cx="1546780" cy="374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E0EA08D-649C-4A9B-936C-7F3282B4A13A" descr="D68C28D7-5737-4913-8491-45E975075EC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51"/>
          <a:stretch/>
        </p:blipFill>
        <p:spPr bwMode="auto">
          <a:xfrm>
            <a:off x="4310313" y="3316035"/>
            <a:ext cx="1405597" cy="366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tel 1"/>
          <p:cNvSpPr txBox="1">
            <a:spLocks/>
          </p:cNvSpPr>
          <p:nvPr/>
        </p:nvSpPr>
        <p:spPr>
          <a:xfrm>
            <a:off x="668712" y="1046016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Hvorfor skal jeg spise fisk og sjømat? 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847227" y="2232560"/>
            <a:ext cx="62354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Vitamin D er viktig for skjelettet 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32" y="5146951"/>
            <a:ext cx="1162526" cy="148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3DC9E2C9-8896-451F-A756-CED9F78EDE08" descr="994C92A0-1C88-4046-82FB-93E2251BF15F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792" y="2687220"/>
            <a:ext cx="1905607" cy="416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\\oslofelles.oslo.kommune.no\ctx-profile-is\HEL\folderredir\HEL163407\Desktop\korrektur 2\rakitt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88"/>
          <a:stretch/>
        </p:blipFill>
        <p:spPr bwMode="auto">
          <a:xfrm>
            <a:off x="935244" y="2917001"/>
            <a:ext cx="1456368" cy="110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61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521945" y="7088874"/>
            <a:ext cx="819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</a:t>
            </a:r>
          </a:p>
        </p:txBody>
      </p:sp>
      <p:sp>
        <p:nvSpPr>
          <p:cNvPr id="5" name="Tittel 1"/>
          <p:cNvSpPr txBox="1">
            <a:spLocks/>
          </p:cNvSpPr>
          <p:nvPr/>
        </p:nvSpPr>
        <p:spPr>
          <a:xfrm>
            <a:off x="596003" y="1046118"/>
            <a:ext cx="9218118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0000" lnSpcReduction="2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6F2761"/>
                </a:solidFill>
              </a:rPr>
              <a:t>Hvorfor skal jeg spise mat med vitamin D? 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3976395" y="1707433"/>
            <a:ext cx="62354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Vitamin D er viktig for skjelettet 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7696621" y="2610395"/>
            <a:ext cx="24963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Frisk gutt</a:t>
            </a:r>
          </a:p>
        </p:txBody>
      </p:sp>
      <p:sp>
        <p:nvSpPr>
          <p:cNvPr id="9" name="Pil høyre 8"/>
          <p:cNvSpPr/>
          <p:nvPr/>
        </p:nvSpPr>
        <p:spPr>
          <a:xfrm>
            <a:off x="2868809" y="4734916"/>
            <a:ext cx="428666" cy="518397"/>
          </a:xfrm>
          <a:prstGeom prst="rightArrow">
            <a:avLst/>
          </a:prstGeom>
          <a:solidFill>
            <a:srgbClr val="6F2761"/>
          </a:solidFill>
          <a:ln>
            <a:solidFill>
              <a:srgbClr val="6F2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F2761"/>
              </a:solidFill>
            </a:endParaRPr>
          </a:p>
        </p:txBody>
      </p:sp>
      <p:sp>
        <p:nvSpPr>
          <p:cNvPr id="10" name="Pil høyre 9"/>
          <p:cNvSpPr/>
          <p:nvPr/>
        </p:nvSpPr>
        <p:spPr>
          <a:xfrm>
            <a:off x="7078103" y="4788062"/>
            <a:ext cx="428666" cy="518397"/>
          </a:xfrm>
          <a:prstGeom prst="rightArrow">
            <a:avLst/>
          </a:prstGeom>
          <a:solidFill>
            <a:srgbClr val="6F2761"/>
          </a:solidFill>
          <a:ln>
            <a:solidFill>
              <a:srgbClr val="6F2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F2761"/>
              </a:solidFill>
            </a:endParaRPr>
          </a:p>
        </p:txBody>
      </p:sp>
      <p:sp>
        <p:nvSpPr>
          <p:cNvPr id="12" name="Rektangel 11"/>
          <p:cNvSpPr/>
          <p:nvPr/>
        </p:nvSpPr>
        <p:spPr>
          <a:xfrm>
            <a:off x="521945" y="2610395"/>
            <a:ext cx="266496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Gutt med rakitt </a:t>
            </a:r>
            <a:endParaRPr lang="nb-NO" sz="3000" dirty="0">
              <a:solidFill>
                <a:srgbClr val="6F2761"/>
              </a:solidFill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3409137" y="2656561"/>
            <a:ext cx="40976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 smtClean="0">
                <a:solidFill>
                  <a:srgbClr val="6F2761"/>
                </a:solidFill>
              </a:rPr>
              <a:t>Mat som har vitamin D</a:t>
            </a:r>
          </a:p>
        </p:txBody>
      </p:sp>
      <p:pic>
        <p:nvPicPr>
          <p:cNvPr id="15" name="Bilde 1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1183" y="3366358"/>
            <a:ext cx="3402587" cy="3469734"/>
          </a:xfrm>
          <a:prstGeom prst="rect">
            <a:avLst/>
          </a:prstGeom>
          <a:ln w="28575">
            <a:solidFill>
              <a:srgbClr val="6F2761"/>
            </a:solidFill>
          </a:ln>
        </p:spPr>
      </p:pic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01" t="36279" r="8098" b="33179"/>
          <a:stretch/>
        </p:blipFill>
        <p:spPr>
          <a:xfrm>
            <a:off x="3548570" y="6125454"/>
            <a:ext cx="1258052" cy="577162"/>
          </a:xfrm>
          <a:prstGeom prst="snip2DiagRect">
            <a:avLst>
              <a:gd name="adj1" fmla="val 0"/>
              <a:gd name="adj2" fmla="val 50000"/>
            </a:avLst>
          </a:prstGeom>
          <a:effectLst>
            <a:softEdge rad="3175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44" y="3321131"/>
            <a:ext cx="1760876" cy="361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B9D9079F-50ED-4F7D-9D64-FC5FBBF72BF3" descr="71A415DF-EAB9-4DCF-955D-605F0B104A3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93"/>
          <a:stretch/>
        </p:blipFill>
        <p:spPr bwMode="auto">
          <a:xfrm>
            <a:off x="7872055" y="3210559"/>
            <a:ext cx="1863484" cy="3712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56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/>
        </p:nvSpPr>
        <p:spPr>
          <a:xfrm rot="19755571">
            <a:off x="895992" y="6353964"/>
            <a:ext cx="217410" cy="5180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75157" y="7091403"/>
            <a:ext cx="9903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Egen database, </a:t>
            </a:r>
            <a:r>
              <a:rPr lang="nb-NO" sz="1200" dirty="0">
                <a:solidFill>
                  <a:srgbClr val="FFFFFF"/>
                </a:solidFill>
              </a:rPr>
              <a:t>M</a:t>
            </a:r>
            <a:r>
              <a:rPr lang="nb-NO" sz="1200" dirty="0" smtClean="0">
                <a:solidFill>
                  <a:srgbClr val="FFFFFF"/>
                </a:solidFill>
              </a:rPr>
              <a:t>orguefile.com, </a:t>
            </a:r>
            <a:r>
              <a:rPr lang="nb-NO" sz="1200" dirty="0" err="1" smtClean="0">
                <a:solidFill>
                  <a:srgbClr val="FFFFFF"/>
                </a:solidFill>
              </a:rPr>
              <a:t>Nortura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33" name="Bilde 32" descr="smil_merk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pic>
        <p:nvPicPr>
          <p:cNvPr id="75" name="Bilde 7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11290" r="7827" b="19289"/>
          <a:stretch/>
        </p:blipFill>
        <p:spPr>
          <a:xfrm>
            <a:off x="3069138" y="3139518"/>
            <a:ext cx="557876" cy="429983"/>
          </a:xfrm>
          <a:prstGeom prst="rect">
            <a:avLst/>
          </a:prstGeom>
        </p:spPr>
      </p:pic>
      <p:pic>
        <p:nvPicPr>
          <p:cNvPr id="76" name="Bilde 75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74" t="68433" r="8369" b="5674"/>
          <a:stretch/>
        </p:blipFill>
        <p:spPr>
          <a:xfrm>
            <a:off x="2282656" y="3467037"/>
            <a:ext cx="1814661" cy="38834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7" name="Picture 3" descr="F:\Avdeling Aker\Felleskatalog Aker\Migrasjonshelse\Administrasjon\Informasjonsstrategi\Bildebase\lunsj.no\løk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3808" y="2723984"/>
            <a:ext cx="1048659" cy="102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4" descr="F:\Avdeling Aker\Felleskatalog Aker\Migrasjonshelse\Administrasjon\Informasjonsstrategi\Bildebase\div nettsteder\purre fra ndla.no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31114" y="3354510"/>
            <a:ext cx="3468395" cy="92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 descr="https://www.flust.no/ImageStore/150932_1_kv.jpg?width=500&amp;height=500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7250" y="4527483"/>
            <a:ext cx="3698916" cy="240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Bilde 83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5267" y="4688620"/>
            <a:ext cx="2456440" cy="1326283"/>
          </a:xfrm>
          <a:prstGeom prst="ellipse">
            <a:avLst/>
          </a:prstGeom>
        </p:spPr>
      </p:pic>
      <p:pic>
        <p:nvPicPr>
          <p:cNvPr id="85" name="Bilde 84"/>
          <p:cNvPicPr>
            <a:picLocks noChangeAspect="1"/>
          </p:cNvPicPr>
          <p:nvPr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4250" l="0" r="100000"/>
                    </a14:imgEffect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067" t="-6509" b="-4165"/>
          <a:stretch/>
        </p:blipFill>
        <p:spPr>
          <a:xfrm>
            <a:off x="331114" y="3685262"/>
            <a:ext cx="1600200" cy="1275658"/>
          </a:xfrm>
          <a:prstGeom prst="ellipse">
            <a:avLst/>
          </a:prstGeom>
        </p:spPr>
      </p:pic>
      <p:pic>
        <p:nvPicPr>
          <p:cNvPr id="80" name="Bilde 79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1214" y="2457817"/>
            <a:ext cx="1676703" cy="1002228"/>
          </a:xfrm>
          <a:prstGeom prst="rect">
            <a:avLst/>
          </a:prstGeom>
        </p:spPr>
      </p:pic>
      <p:sp>
        <p:nvSpPr>
          <p:cNvPr id="24" name="Pil høyre 3"/>
          <p:cNvSpPr/>
          <p:nvPr/>
        </p:nvSpPr>
        <p:spPr>
          <a:xfrm rot="5340000">
            <a:off x="4952841" y="3621818"/>
            <a:ext cx="661372" cy="728559"/>
          </a:xfrm>
          <a:prstGeom prst="rightArrow">
            <a:avLst/>
          </a:prstGeom>
          <a:solidFill>
            <a:srgbClr val="086B8E"/>
          </a:solidFill>
          <a:ln w="28575">
            <a:solidFill>
              <a:srgbClr val="086B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86B8E"/>
              </a:solidFill>
            </a:endParaRPr>
          </a:p>
        </p:txBody>
      </p:sp>
      <p:pic>
        <p:nvPicPr>
          <p:cNvPr id="22" name="Bilde 21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417" y="1813531"/>
            <a:ext cx="1665214" cy="910453"/>
          </a:xfrm>
          <a:prstGeom prst="rect">
            <a:avLst/>
          </a:prstGeom>
        </p:spPr>
      </p:pic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16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1676" y="2424013"/>
            <a:ext cx="1352807" cy="1013690"/>
          </a:xfrm>
          <a:prstGeom prst="rect">
            <a:avLst/>
          </a:prstGeom>
        </p:spPr>
      </p:pic>
      <p:pic>
        <p:nvPicPr>
          <p:cNvPr id="74" name="Bilde 73"/>
          <p:cNvPicPr>
            <a:picLocks noChangeAspect="1"/>
          </p:cNvPicPr>
          <p:nvPr/>
        </p:nvPicPr>
        <p:blipFill rotWithShape="1"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020162" y="4230760"/>
            <a:ext cx="1431398" cy="568816"/>
          </a:xfrm>
          <a:prstGeom prst="rect">
            <a:avLst/>
          </a:prstGeom>
        </p:spPr>
      </p:pic>
      <p:pic>
        <p:nvPicPr>
          <p:cNvPr id="21" name="Bilde 20"/>
          <p:cNvPicPr>
            <a:picLocks noChangeAspect="1"/>
          </p:cNvPicPr>
          <p:nvPr/>
        </p:nvPicPr>
        <p:blipFill rotWithShape="1">
          <a:blip r:embed="rId18" cstate="screen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9863" y="2268757"/>
            <a:ext cx="1788545" cy="211455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3" name="TekstSylinder 22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25" name="Tittel 1"/>
          <p:cNvSpPr txBox="1">
            <a:spLocks/>
          </p:cNvSpPr>
          <p:nvPr/>
        </p:nvSpPr>
        <p:spPr>
          <a:xfrm>
            <a:off x="722863" y="1105014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Spis variert</a:t>
            </a:r>
          </a:p>
          <a:p>
            <a:pPr algn="l"/>
            <a:r>
              <a:rPr lang="nb-NO" sz="3300" dirty="0" smtClean="0">
                <a:solidFill>
                  <a:srgbClr val="086B8E"/>
                </a:solidFill>
              </a:rPr>
              <a:t>Tallerkenmodellen</a:t>
            </a:r>
            <a:endParaRPr lang="nb-NO" sz="3300" dirty="0">
              <a:solidFill>
                <a:srgbClr val="086B8E"/>
              </a:solidFill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20" cstate="screen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98281" l="0" r="100000">
                        <a14:backgroundMark x1="81684" y1="2702" x2="91135" y2="56734"/>
                        <a14:backgroundMark x1="90382" y1="0" x2="99972" y2="43840"/>
                        <a14:backgroundMark x1="1924" y1="0" x2="4823" y2="24724"/>
                        <a14:backgroundMark x1="4265" y1="4134" x2="22944" y2="5813"/>
                        <a14:backgroundMark x1="23334" y1="9497" x2="36995" y2="17151"/>
                        <a14:backgroundMark x1="42208" y1="0" x2="74742" y2="19648"/>
                        <a14:backgroundMark x1="77056" y1="42857" x2="99610" y2="68891"/>
                        <a14:backgroundMark x1="94592" y1="66066" x2="99972" y2="736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230" y="2545564"/>
            <a:ext cx="1412081" cy="96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tel 1"/>
          <p:cNvSpPr txBox="1">
            <a:spLocks/>
          </p:cNvSpPr>
          <p:nvPr/>
        </p:nvSpPr>
        <p:spPr>
          <a:xfrm>
            <a:off x="596003" y="858831"/>
            <a:ext cx="9218118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6F2761"/>
                </a:solidFill>
              </a:rPr>
              <a:t>Oppsummering</a:t>
            </a:r>
            <a:endParaRPr lang="nb-NO" dirty="0">
              <a:solidFill>
                <a:srgbClr val="6F2761"/>
              </a:solidFill>
            </a:endParaRPr>
          </a:p>
        </p:txBody>
      </p:sp>
      <p:sp>
        <p:nvSpPr>
          <p:cNvPr id="19" name="Bildeforklaring formet som en sky 18"/>
          <p:cNvSpPr/>
          <p:nvPr/>
        </p:nvSpPr>
        <p:spPr>
          <a:xfrm>
            <a:off x="863467" y="2331954"/>
            <a:ext cx="7024444" cy="843320"/>
          </a:xfrm>
          <a:prstGeom prst="cloudCallout">
            <a:avLst>
              <a:gd name="adj1" fmla="val -21304"/>
              <a:gd name="adj2" fmla="val 99078"/>
            </a:avLst>
          </a:prstGeom>
          <a:solidFill>
            <a:srgbClr val="6F2761"/>
          </a:solidFill>
        </p:spPr>
        <p:txBody>
          <a:bodyPr wrap="none">
            <a:spAutoFit/>
          </a:bodyPr>
          <a:lstStyle/>
          <a:p>
            <a:r>
              <a:rPr lang="nb-NO" sz="3000" dirty="0" smtClean="0">
                <a:solidFill>
                  <a:srgbClr val="FFFFFF"/>
                </a:solidFill>
              </a:rPr>
              <a:t>Hva har vi snakket om i dag?</a:t>
            </a:r>
            <a:endParaRPr lang="nb-NO" sz="3000" dirty="0">
              <a:solidFill>
                <a:srgbClr val="FFFFFF"/>
              </a:solidFill>
            </a:endParaRPr>
          </a:p>
        </p:txBody>
      </p:sp>
      <p:sp>
        <p:nvSpPr>
          <p:cNvPr id="20" name="Alternativ prosess 19"/>
          <p:cNvSpPr/>
          <p:nvPr/>
        </p:nvSpPr>
        <p:spPr>
          <a:xfrm>
            <a:off x="4990724" y="3465586"/>
            <a:ext cx="3914775" cy="972351"/>
          </a:xfrm>
          <a:prstGeom prst="flowChartAlternateProcess">
            <a:avLst/>
          </a:prstGeom>
          <a:solidFill>
            <a:srgbClr val="6F2761"/>
          </a:solidFill>
          <a:ln>
            <a:solidFill>
              <a:srgbClr val="6F2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 smtClean="0">
                <a:solidFill>
                  <a:srgbClr val="FFFFFF"/>
                </a:solidFill>
              </a:rPr>
              <a:t>Snakk sammen </a:t>
            </a:r>
          </a:p>
        </p:txBody>
      </p:sp>
      <p:pic>
        <p:nvPicPr>
          <p:cNvPr id="21" name="Bild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52" y="4526252"/>
            <a:ext cx="5242718" cy="2376163"/>
          </a:xfrm>
          <a:prstGeom prst="rect">
            <a:avLst/>
          </a:prstGeom>
        </p:spPr>
      </p:pic>
      <p:pic>
        <p:nvPicPr>
          <p:cNvPr id="22" name="3DC9E2C9-8896-451F-A756-CED9F78EDE08" descr="994C92A0-1C88-4046-82FB-93E2251BF15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806" y="3281682"/>
            <a:ext cx="1657414" cy="362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Fisk og sjømat</a:t>
            </a:r>
            <a:endParaRPr lang="nb-NO" sz="1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/>
        </p:nvSpPr>
        <p:spPr>
          <a:xfrm rot="19755571">
            <a:off x="847859" y="6353964"/>
            <a:ext cx="217410" cy="5180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TekstSylinder 28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 smtClean="0">
                <a:solidFill>
                  <a:srgbClr val="FFFFFF"/>
                </a:solidFill>
              </a:rPr>
              <a:t>Spis variert</a:t>
            </a:r>
            <a:endParaRPr lang="nb-NO" sz="1800" b="1" dirty="0">
              <a:solidFill>
                <a:srgbClr val="FFFFFF"/>
              </a:solidFill>
            </a:endParaRPr>
          </a:p>
        </p:txBody>
      </p:sp>
      <p:sp>
        <p:nvSpPr>
          <p:cNvPr id="30" name="Tittel 1"/>
          <p:cNvSpPr txBox="1">
            <a:spLocks/>
          </p:cNvSpPr>
          <p:nvPr/>
        </p:nvSpPr>
        <p:spPr>
          <a:xfrm>
            <a:off x="722863" y="1105014"/>
            <a:ext cx="8966893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b="1" dirty="0" smtClean="0">
                <a:solidFill>
                  <a:srgbClr val="086B8E"/>
                </a:solidFill>
              </a:rPr>
              <a:t>Spis variert</a:t>
            </a:r>
          </a:p>
          <a:p>
            <a:pPr algn="l"/>
            <a:r>
              <a:rPr lang="nb-NO" sz="3300" dirty="0" smtClean="0">
                <a:solidFill>
                  <a:srgbClr val="086B8E"/>
                </a:solidFill>
              </a:rPr>
              <a:t>Hvor mange ganger om dagen spiser du?</a:t>
            </a:r>
            <a:endParaRPr lang="nb-NO" sz="3300" dirty="0">
              <a:solidFill>
                <a:srgbClr val="086B8E"/>
              </a:solidFill>
            </a:endParaRPr>
          </a:p>
        </p:txBody>
      </p:sp>
      <p:sp>
        <p:nvSpPr>
          <p:cNvPr id="8" name="Måne 7"/>
          <p:cNvSpPr/>
          <p:nvPr/>
        </p:nvSpPr>
        <p:spPr>
          <a:xfrm flipH="1">
            <a:off x="8510341" y="3727660"/>
            <a:ext cx="590116" cy="1040284"/>
          </a:xfrm>
          <a:prstGeom prst="moon">
            <a:avLst>
              <a:gd name="adj" fmla="val 521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259995" y="2427644"/>
            <a:ext cx="98926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b-NO" sz="3000" dirty="0" smtClean="0">
                <a:solidFill>
                  <a:srgbClr val="086B8E"/>
                </a:solidFill>
              </a:rPr>
              <a:t>Frokost 			Lunsj 			Middag 			Kveldsmat</a:t>
            </a:r>
          </a:p>
          <a:p>
            <a:pPr lvl="1"/>
            <a:r>
              <a:rPr lang="nb-NO" sz="3000" dirty="0" smtClean="0">
                <a:solidFill>
                  <a:srgbClr val="086B8E"/>
                </a:solidFill>
              </a:rPr>
              <a:t>Kl. 07:00 			Kl. 11:00 		Kl. 17:00			Kl. 20:00</a:t>
            </a:r>
            <a:endParaRPr lang="nb-NO" sz="3000" dirty="0">
              <a:solidFill>
                <a:srgbClr val="086B8E"/>
              </a:solidFill>
            </a:endParaRPr>
          </a:p>
        </p:txBody>
      </p:sp>
      <p:sp>
        <p:nvSpPr>
          <p:cNvPr id="11" name="Sol 10"/>
          <p:cNvSpPr/>
          <p:nvPr/>
        </p:nvSpPr>
        <p:spPr>
          <a:xfrm>
            <a:off x="956564" y="3726632"/>
            <a:ext cx="1406837" cy="13840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2" name="Picture 8" descr="Brød og knekkebrød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32692" y="5173787"/>
            <a:ext cx="2165931" cy="171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kstSylinder 12"/>
          <p:cNvSpPr txBox="1"/>
          <p:nvPr/>
        </p:nvSpPr>
        <p:spPr>
          <a:xfrm>
            <a:off x="418325" y="7133132"/>
            <a:ext cx="849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 smtClean="0">
                <a:solidFill>
                  <a:srgbClr val="FFFFFF"/>
                </a:solidFill>
              </a:rPr>
              <a:t>Foto: Melk.no, Egen database, Helsedirektoratet.no, </a:t>
            </a:r>
            <a:endParaRPr lang="en-GB" sz="1200" dirty="0">
              <a:solidFill>
                <a:srgbClr val="FFFFFF"/>
              </a:solidFill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595" y="5383934"/>
            <a:ext cx="1775684" cy="1392953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8969" y="4983513"/>
            <a:ext cx="1598228" cy="1824029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06" t="24241" r="2430"/>
          <a:stretch/>
        </p:blipFill>
        <p:spPr>
          <a:xfrm>
            <a:off x="5426622" y="5543969"/>
            <a:ext cx="2200726" cy="126357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2707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6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7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8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9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10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1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12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13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14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0.xml><?xml version="1.0" encoding="utf-8"?>
<a:theme xmlns:a="http://schemas.openxmlformats.org/drawingml/2006/main" name="1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16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1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1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1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1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1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1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1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1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0.xml><?xml version="1.0" encoding="utf-8"?>
<a:theme xmlns:a="http://schemas.openxmlformats.org/drawingml/2006/main" name="1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2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2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2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2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2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2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7.xml><?xml version="1.0" encoding="utf-8"?>
<a:theme xmlns:a="http://schemas.openxmlformats.org/drawingml/2006/main" name="2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8.xml><?xml version="1.0" encoding="utf-8"?>
<a:theme xmlns:a="http://schemas.openxmlformats.org/drawingml/2006/main" name="2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9.xml><?xml version="1.0" encoding="utf-8"?>
<a:theme xmlns:a="http://schemas.openxmlformats.org/drawingml/2006/main" name="2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0.xml><?xml version="1.0" encoding="utf-8"?>
<a:theme xmlns:a="http://schemas.openxmlformats.org/drawingml/2006/main" name="2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1.xml><?xml version="1.0" encoding="utf-8"?>
<a:theme xmlns:a="http://schemas.openxmlformats.org/drawingml/2006/main" name="3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2.xml><?xml version="1.0" encoding="utf-8"?>
<a:theme xmlns:a="http://schemas.openxmlformats.org/drawingml/2006/main" name="3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3.xml><?xml version="1.0" encoding="utf-8"?>
<a:theme xmlns:a="http://schemas.openxmlformats.org/drawingml/2006/main" name="3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4.xml><?xml version="1.0" encoding="utf-8"?>
<a:theme xmlns:a="http://schemas.openxmlformats.org/drawingml/2006/main" name="17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5.xml><?xml version="1.0" encoding="utf-8"?>
<a:theme xmlns:a="http://schemas.openxmlformats.org/drawingml/2006/main" name="18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6.xml><?xml version="1.0" encoding="utf-8"?>
<a:theme xmlns:a="http://schemas.openxmlformats.org/drawingml/2006/main" name="19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7.xml><?xml version="1.0" encoding="utf-8"?>
<a:theme xmlns:a="http://schemas.openxmlformats.org/drawingml/2006/main" name="20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8.xml><?xml version="1.0" encoding="utf-8"?>
<a:theme xmlns:a="http://schemas.openxmlformats.org/drawingml/2006/main" name="2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9.xml><?xml version="1.0" encoding="utf-8"?>
<a:theme xmlns:a="http://schemas.openxmlformats.org/drawingml/2006/main" name="22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0.xml><?xml version="1.0" encoding="utf-8"?>
<a:theme xmlns:a="http://schemas.openxmlformats.org/drawingml/2006/main" name="23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1.xml><?xml version="1.0" encoding="utf-8"?>
<a:theme xmlns:a="http://schemas.openxmlformats.org/drawingml/2006/main" name="24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2.xml><?xml version="1.0" encoding="utf-8"?>
<a:theme xmlns:a="http://schemas.openxmlformats.org/drawingml/2006/main" name="2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3.xml><?xml version="1.0" encoding="utf-8"?>
<a:theme xmlns:a="http://schemas.openxmlformats.org/drawingml/2006/main" name="3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4.xml><?xml version="1.0" encoding="utf-8"?>
<a:theme xmlns:a="http://schemas.openxmlformats.org/drawingml/2006/main" name="3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5.xml><?xml version="1.0" encoding="utf-8"?>
<a:theme xmlns:a="http://schemas.openxmlformats.org/drawingml/2006/main" name="3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6.xml><?xml version="1.0" encoding="utf-8"?>
<a:theme xmlns:a="http://schemas.openxmlformats.org/drawingml/2006/main" name="3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7.xml><?xml version="1.0" encoding="utf-8"?>
<a:theme xmlns:a="http://schemas.openxmlformats.org/drawingml/2006/main" name="3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8.xml><?xml version="1.0" encoding="utf-8"?>
<a:theme xmlns:a="http://schemas.openxmlformats.org/drawingml/2006/main" name="3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9.xml><?xml version="1.0" encoding="utf-8"?>
<a:theme xmlns:a="http://schemas.openxmlformats.org/drawingml/2006/main" name="3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0.xml><?xml version="1.0" encoding="utf-8"?>
<a:theme xmlns:a="http://schemas.openxmlformats.org/drawingml/2006/main" name="4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1.xml><?xml version="1.0" encoding="utf-8"?>
<a:theme xmlns:a="http://schemas.openxmlformats.org/drawingml/2006/main" name="4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2.xml><?xml version="1.0" encoding="utf-8"?>
<a:theme xmlns:a="http://schemas.openxmlformats.org/drawingml/2006/main" name="4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3.xml><?xml version="1.0" encoding="utf-8"?>
<a:theme xmlns:a="http://schemas.openxmlformats.org/drawingml/2006/main" name="4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4.xml><?xml version="1.0" encoding="utf-8"?>
<a:theme xmlns:a="http://schemas.openxmlformats.org/drawingml/2006/main" name="4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5.xml><?xml version="1.0" encoding="utf-8"?>
<a:theme xmlns:a="http://schemas.openxmlformats.org/drawingml/2006/main" name="4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6.xml><?xml version="1.0" encoding="utf-8"?>
<a:theme xmlns:a="http://schemas.openxmlformats.org/drawingml/2006/main" name="4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7.xml><?xml version="1.0" encoding="utf-8"?>
<a:theme xmlns:a="http://schemas.openxmlformats.org/drawingml/2006/main" name="4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8.xml><?xml version="1.0" encoding="utf-8"?>
<a:theme xmlns:a="http://schemas.openxmlformats.org/drawingml/2006/main" name="4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9.xml><?xml version="1.0" encoding="utf-8"?>
<a:theme xmlns:a="http://schemas.openxmlformats.org/drawingml/2006/main" name="4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0.xml><?xml version="1.0" encoding="utf-8"?>
<a:theme xmlns:a="http://schemas.openxmlformats.org/drawingml/2006/main" name="5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1.xml><?xml version="1.0" encoding="utf-8"?>
<a:theme xmlns:a="http://schemas.openxmlformats.org/drawingml/2006/main" name="5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2.xml><?xml version="1.0" encoding="utf-8"?>
<a:theme xmlns:a="http://schemas.openxmlformats.org/drawingml/2006/main" name="5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3.xml><?xml version="1.0" encoding="utf-8"?>
<a:theme xmlns:a="http://schemas.openxmlformats.org/drawingml/2006/main" name="5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4.xml><?xml version="1.0" encoding="utf-8"?>
<a:theme xmlns:a="http://schemas.openxmlformats.org/drawingml/2006/main" name="5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5.xml><?xml version="1.0" encoding="utf-8"?>
<a:theme xmlns:a="http://schemas.openxmlformats.org/drawingml/2006/main" name="5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6.xml><?xml version="1.0" encoding="utf-8"?>
<a:theme xmlns:a="http://schemas.openxmlformats.org/drawingml/2006/main" name="5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7.xml><?xml version="1.0" encoding="utf-8"?>
<a:theme xmlns:a="http://schemas.openxmlformats.org/drawingml/2006/main" name="5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8.xml><?xml version="1.0" encoding="utf-8"?>
<a:theme xmlns:a="http://schemas.openxmlformats.org/drawingml/2006/main" name="5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0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PP_MatogHelse</Template>
  <TotalTime>8141</TotalTime>
  <Words>5510</Words>
  <Application>Microsoft Office PowerPoint</Application>
  <PresentationFormat>Egendefinert</PresentationFormat>
  <Paragraphs>890</Paragraphs>
  <Slides>80</Slides>
  <Notes>80</Notes>
  <HiddenSlides>0</HiddenSlides>
  <MMClips>0</MMClips>
  <ScaleCrop>false</ScaleCrop>
  <HeadingPairs>
    <vt:vector size="6" baseType="variant">
      <vt:variant>
        <vt:lpstr>Tema</vt:lpstr>
      </vt:variant>
      <vt:variant>
        <vt:i4>88</vt:i4>
      </vt:variant>
      <vt:variant>
        <vt:lpstr>Lysbildetitler</vt:lpstr>
      </vt:variant>
      <vt:variant>
        <vt:i4>80</vt:i4>
      </vt:variant>
      <vt:variant>
        <vt:lpstr>Tilpassede fremvisninger</vt:lpstr>
      </vt:variant>
      <vt:variant>
        <vt:i4>1</vt:i4>
      </vt:variant>
    </vt:vector>
  </HeadingPairs>
  <TitlesOfParts>
    <vt:vector size="169" baseType="lpstr">
      <vt:lpstr>PP_MatogHelse</vt:lpstr>
      <vt:lpstr>Office-tema</vt:lpstr>
      <vt:lpstr>1_Office-tema</vt:lpstr>
      <vt:lpstr>2_Office-tema</vt:lpstr>
      <vt:lpstr>3_Office-tema</vt:lpstr>
      <vt:lpstr>1_Blåstripet</vt:lpstr>
      <vt:lpstr>2_Blåstripet</vt:lpstr>
      <vt:lpstr>3_Blåstripet</vt:lpstr>
      <vt:lpstr>4_Blåstripet</vt:lpstr>
      <vt:lpstr>1_PP_MatogHelse</vt:lpstr>
      <vt:lpstr>2_PP_MatogHelse</vt:lpstr>
      <vt:lpstr>3_PP_MatogHelse</vt:lpstr>
      <vt:lpstr>4_PP_MatogHelse</vt:lpstr>
      <vt:lpstr>5_PP_MatogHelse</vt:lpstr>
      <vt:lpstr>6_PP_MatogHelse</vt:lpstr>
      <vt:lpstr>7_PP_MatogHelse</vt:lpstr>
      <vt:lpstr>8_PP_MatogHelse</vt:lpstr>
      <vt:lpstr>9_PP_MatogHelse</vt:lpstr>
      <vt:lpstr>10_PP_MatogHelse</vt:lpstr>
      <vt:lpstr>5_Blåstripet</vt:lpstr>
      <vt:lpstr>6_Blåstripet</vt:lpstr>
      <vt:lpstr>7_Blåstripet</vt:lpstr>
      <vt:lpstr>8_Blåstripet</vt:lpstr>
      <vt:lpstr>9_Blåstripet</vt:lpstr>
      <vt:lpstr>10_Blåstripet</vt:lpstr>
      <vt:lpstr>11_Blåstripet</vt:lpstr>
      <vt:lpstr>12_Blåstripet</vt:lpstr>
      <vt:lpstr>13_Blåstripet</vt:lpstr>
      <vt:lpstr>14_Blåstripet</vt:lpstr>
      <vt:lpstr>15_Blåstripet</vt:lpstr>
      <vt:lpstr>16_Blåstripet</vt:lpstr>
      <vt:lpstr>11_PP_MatogHelse</vt:lpstr>
      <vt:lpstr>12_PP_MatogHelse</vt:lpstr>
      <vt:lpstr>13_PP_MatogHelse</vt:lpstr>
      <vt:lpstr>14_PP_MatogHelse</vt:lpstr>
      <vt:lpstr>15_PP_MatogHelse</vt:lpstr>
      <vt:lpstr>16_PP_MatogHelse</vt:lpstr>
      <vt:lpstr>17_PP_MatogHelse</vt:lpstr>
      <vt:lpstr>18_PP_MatogHelse</vt:lpstr>
      <vt:lpstr>19_PP_MatogHelse</vt:lpstr>
      <vt:lpstr>20_PP_MatogHelse</vt:lpstr>
      <vt:lpstr>21_PP_MatogHelse</vt:lpstr>
      <vt:lpstr>22_PP_MatogHelse</vt:lpstr>
      <vt:lpstr>23_PP_MatogHelse</vt:lpstr>
      <vt:lpstr>24_PP_MatogHelse</vt:lpstr>
      <vt:lpstr>25_PP_MatogHelse</vt:lpstr>
      <vt:lpstr>26_PP_MatogHelse</vt:lpstr>
      <vt:lpstr>27_PP_MatogHelse</vt:lpstr>
      <vt:lpstr>28_PP_MatogHelse</vt:lpstr>
      <vt:lpstr>29_PP_MatogHelse</vt:lpstr>
      <vt:lpstr>30_PP_MatogHelse</vt:lpstr>
      <vt:lpstr>31_PP_MatogHelse</vt:lpstr>
      <vt:lpstr>32_PP_MatogHelse</vt:lpstr>
      <vt:lpstr>17_Blåstripet</vt:lpstr>
      <vt:lpstr>18_Blåstripet</vt:lpstr>
      <vt:lpstr>19_Blåstripet</vt:lpstr>
      <vt:lpstr>20_Blåstripet</vt:lpstr>
      <vt:lpstr>21_Blåstripet</vt:lpstr>
      <vt:lpstr>22_Blåstripet</vt:lpstr>
      <vt:lpstr>23_Blåstripet</vt:lpstr>
      <vt:lpstr>24_Blåstripet</vt:lpstr>
      <vt:lpstr>25_Blåstripet</vt:lpstr>
      <vt:lpstr>33_PP_MatogHelse</vt:lpstr>
      <vt:lpstr>34_PP_MatogHelse</vt:lpstr>
      <vt:lpstr>35_PP_MatogHelse</vt:lpstr>
      <vt:lpstr>36_PP_MatogHelse</vt:lpstr>
      <vt:lpstr>37_PP_MatogHelse</vt:lpstr>
      <vt:lpstr>38_PP_MatogHelse</vt:lpstr>
      <vt:lpstr>39_PP_MatogHelse</vt:lpstr>
      <vt:lpstr>40_PP_MatogHelse</vt:lpstr>
      <vt:lpstr>41_PP_MatogHelse</vt:lpstr>
      <vt:lpstr>42_PP_MatogHelse</vt:lpstr>
      <vt:lpstr>43_PP_MatogHelse</vt:lpstr>
      <vt:lpstr>44_PP_MatogHelse</vt:lpstr>
      <vt:lpstr>45_PP_MatogHelse</vt:lpstr>
      <vt:lpstr>46_PP_MatogHelse</vt:lpstr>
      <vt:lpstr>47_PP_MatogHelse</vt:lpstr>
      <vt:lpstr>48_PP_MatogHelse</vt:lpstr>
      <vt:lpstr>49_PP_MatogHelse</vt:lpstr>
      <vt:lpstr>50_PP_MatogHelse</vt:lpstr>
      <vt:lpstr>51_PP_MatogHelse</vt:lpstr>
      <vt:lpstr>52_PP_MatogHelse</vt:lpstr>
      <vt:lpstr>53_PP_MatogHelse</vt:lpstr>
      <vt:lpstr>54_PP_MatogHelse</vt:lpstr>
      <vt:lpstr>55_PP_MatogHelse</vt:lpstr>
      <vt:lpstr>56_PP_MatogHelse</vt:lpstr>
      <vt:lpstr>57_PP_MatogHelse</vt:lpstr>
      <vt:lpstr>58_PP_MatogHelse</vt:lpstr>
      <vt:lpstr>Velkommen!  I dag skal vi snakke om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Hvordan kan vi få mest mulig for pengene? </vt:lpstr>
      <vt:lpstr>Hvordan får jeg mest mulig for pengene?</vt:lpstr>
      <vt:lpstr>PowerPoint-presentasjon</vt:lpstr>
      <vt:lpstr>PowerPoint-presentasjon</vt:lpstr>
      <vt:lpstr>PowerPoint-presentasjon</vt:lpstr>
      <vt:lpstr>Tips! Hvordan kan jeg få mest mulig for pengene? </vt:lpstr>
      <vt:lpstr>PowerPoint-presentasjon</vt:lpstr>
      <vt:lpstr>Tips! Hvordan kan jeg få mest mulig for pengene? </vt:lpstr>
      <vt:lpstr>Tips! Hvordan kan jeg få mest mulig for pengene? </vt:lpstr>
      <vt:lpstr>PowerPoint-presentasjon</vt:lpstr>
      <vt:lpstr>Oppgave</vt:lpstr>
      <vt:lpstr>PowerPoint-presentasjon</vt:lpstr>
      <vt:lpstr>Hvilke frukt, bær og grønnsaker spiser du? </vt:lpstr>
      <vt:lpstr>Hvor mye skal jeg spise? </vt:lpstr>
      <vt:lpstr>Hvordan kan jeg spise fem om dagen?</vt:lpstr>
      <vt:lpstr>PowerPoint-presentasjon</vt:lpstr>
      <vt:lpstr>Hvor kan jeg finne billige grønnsaker fra mitt hjemland?</vt:lpstr>
      <vt:lpstr>bo</vt:lpstr>
      <vt:lpstr>Hvorfor skal jeg spise fem om dagen?</vt:lpstr>
      <vt:lpstr>Oppgave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Hvorfor skal vi velge olje og margarin?</vt:lpstr>
      <vt:lpstr>PowerPoint-presentasjon</vt:lpstr>
      <vt:lpstr>PowerPoint-presentasjon</vt:lpstr>
      <vt:lpstr>Hva slags fisk og sjømat spiser du?</vt:lpstr>
      <vt:lpstr>Hvor mye fisk skal jeg spise?</vt:lpstr>
      <vt:lpstr>Hvor mye fisk skal jeg spise?</vt:lpstr>
      <vt:lpstr>Hvor mye fisk skal jeg spise?</vt:lpstr>
      <vt:lpstr>Hvor mye fisk skal jeg spise? </vt:lpstr>
      <vt:lpstr>Eksempler</vt:lpstr>
      <vt:lpstr>Eksempler</vt:lpstr>
      <vt:lpstr>Tips! Ta tran hver dag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Tilpasset fremvisning 1</vt:lpstr>
    </vt:vector>
  </TitlesOfParts>
  <Company>Oslo kommune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</dc:title>
  <dc:creator>Aud Marit Eriksen</dc:creator>
  <cp:lastModifiedBy>Aud Marit Eriksen</cp:lastModifiedBy>
  <cp:revision>557</cp:revision>
  <cp:lastPrinted>2015-12-14T15:55:33Z</cp:lastPrinted>
  <dcterms:created xsi:type="dcterms:W3CDTF">2015-10-07T13:32:32Z</dcterms:created>
  <dcterms:modified xsi:type="dcterms:W3CDTF">2016-09-20T08:51:14Z</dcterms:modified>
</cp:coreProperties>
</file>